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8" r:id="rId32"/>
    <p:sldId id="286" r:id="rId33"/>
    <p:sldId id="287" r:id="rId34"/>
    <p:sldId id="289" r:id="rId35"/>
    <p:sldId id="290" r:id="rId36"/>
    <p:sldId id="291" r:id="rId37"/>
    <p:sldId id="292" r:id="rId38"/>
    <p:sldId id="293" r:id="rId39"/>
    <p:sldId id="294" r:id="rId40"/>
    <p:sldId id="295" r:id="rId41"/>
    <p:sldId id="296" r:id="rId42"/>
    <p:sldId id="297" r:id="rId43"/>
    <p:sldId id="298" r:id="rId44"/>
    <p:sldId id="301" r:id="rId45"/>
    <p:sldId id="299" r:id="rId46"/>
    <p:sldId id="300" r:id="rId47"/>
    <p:sldId id="302" r:id="rId48"/>
    <p:sldId id="304" r:id="rId49"/>
    <p:sldId id="303" r:id="rId50"/>
    <p:sldId id="305" r:id="rId5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02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9" autoAdjust="0"/>
    <p:restoredTop sz="94660"/>
  </p:normalViewPr>
  <p:slideViewPr>
    <p:cSldViewPr snapToGrid="0">
      <p:cViewPr varScale="1">
        <p:scale>
          <a:sx n="91" d="100"/>
          <a:sy n="91" d="100"/>
        </p:scale>
        <p:origin x="126" y="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273DB42-1343-4467-BA3F-2DA391D5A5CD}" type="datetimeFigureOut">
              <a:rPr lang="en-IN" smtClean="0"/>
              <a:pPr/>
              <a:t>02-12-2020</a:t>
            </a:fld>
            <a:endParaRPr lang="en-IN"/>
          </a:p>
        </p:txBody>
      </p:sp>
      <p:sp>
        <p:nvSpPr>
          <p:cNvPr id="5" name="Footer Placeholder 4"/>
          <p:cNvSpPr>
            <a:spLocks noGrp="1"/>
          </p:cNvSpPr>
          <p:nvPr>
            <p:ph type="ftr" sz="quarter" idx="11"/>
          </p:nvPr>
        </p:nvSpPr>
        <p:spPr/>
        <p:txBody>
          <a:bodyPr/>
          <a:lstStyle/>
          <a:p>
            <a:endParaRPr lang="en-IN"/>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1798C1F-2C8E-4EC7-8D5C-C943ED58E6BF}" type="slidenum">
              <a:rPr lang="en-IN" smtClean="0"/>
              <a:pPr/>
              <a:t>‹#›</a:t>
            </a:fld>
            <a:endParaRPr lang="en-IN"/>
          </a:p>
        </p:txBody>
      </p:sp>
    </p:spTree>
    <p:extLst>
      <p:ext uri="{BB962C8B-B14F-4D97-AF65-F5344CB8AC3E}">
        <p14:creationId xmlns:p14="http://schemas.microsoft.com/office/powerpoint/2010/main" val="13930158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curtains"/>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73DB42-1343-4467-BA3F-2DA391D5A5CD}" type="datetimeFigureOut">
              <a:rPr lang="en-IN" smtClean="0"/>
              <a:pPr/>
              <a:t>02-12-2020</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1798C1F-2C8E-4EC7-8D5C-C943ED58E6BF}" type="slidenum">
              <a:rPr lang="en-IN" smtClean="0"/>
              <a:pPr/>
              <a:t>‹#›</a:t>
            </a:fld>
            <a:endParaRPr lang="en-IN"/>
          </a:p>
        </p:txBody>
      </p:sp>
    </p:spTree>
    <p:extLst>
      <p:ext uri="{BB962C8B-B14F-4D97-AF65-F5344CB8AC3E}">
        <p14:creationId xmlns:p14="http://schemas.microsoft.com/office/powerpoint/2010/main" val="32855035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curtains"/>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73DB42-1343-4467-BA3F-2DA391D5A5CD}" type="datetimeFigureOut">
              <a:rPr lang="en-IN" smtClean="0"/>
              <a:pPr/>
              <a:t>02-12-2020</a:t>
            </a:fld>
            <a:endParaRPr lang="en-IN"/>
          </a:p>
        </p:txBody>
      </p:sp>
      <p:sp>
        <p:nvSpPr>
          <p:cNvPr id="5" name="Footer Placeholder 4"/>
          <p:cNvSpPr>
            <a:spLocks noGrp="1"/>
          </p:cNvSpPr>
          <p:nvPr>
            <p:ph type="ftr" sz="quarter" idx="11"/>
          </p:nvPr>
        </p:nvSpPr>
        <p:spPr/>
        <p:txBody>
          <a:bodyPr/>
          <a:lstStyle/>
          <a:p>
            <a:endParaRPr lang="en-IN"/>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1798C1F-2C8E-4EC7-8D5C-C943ED58E6BF}" type="slidenum">
              <a:rPr lang="en-IN" smtClean="0"/>
              <a:pPr/>
              <a:t>‹#›</a:t>
            </a:fld>
            <a:endParaRPr lang="en-IN"/>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656501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curtains"/>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F273DB42-1343-4467-BA3F-2DA391D5A5CD}" type="datetimeFigureOut">
              <a:rPr lang="en-IN" smtClean="0"/>
              <a:pPr/>
              <a:t>02-12-2020</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1798C1F-2C8E-4EC7-8D5C-C943ED58E6BF}" type="slidenum">
              <a:rPr lang="en-IN" smtClean="0"/>
              <a:pPr/>
              <a:t>‹#›</a:t>
            </a:fld>
            <a:endParaRPr lang="en-IN"/>
          </a:p>
        </p:txBody>
      </p:sp>
    </p:spTree>
    <p:extLst>
      <p:ext uri="{BB962C8B-B14F-4D97-AF65-F5344CB8AC3E}">
        <p14:creationId xmlns:p14="http://schemas.microsoft.com/office/powerpoint/2010/main" val="39818835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curtains"/>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F273DB42-1343-4467-BA3F-2DA391D5A5CD}" type="datetimeFigureOut">
              <a:rPr lang="en-IN" smtClean="0"/>
              <a:pPr/>
              <a:t>02-12-2020</a:t>
            </a:fld>
            <a:endParaRPr lang="en-IN"/>
          </a:p>
        </p:txBody>
      </p:sp>
      <p:sp>
        <p:nvSpPr>
          <p:cNvPr id="6" name="Footer Placeholder 5"/>
          <p:cNvSpPr>
            <a:spLocks noGrp="1"/>
          </p:cNvSpPr>
          <p:nvPr>
            <p:ph type="ftr" sz="quarter" idx="11"/>
          </p:nvPr>
        </p:nvSpPr>
        <p:spPr/>
        <p:txBody>
          <a:bodyPr/>
          <a:lstStyle/>
          <a:p>
            <a:endParaRPr lang="en-IN"/>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1798C1F-2C8E-4EC7-8D5C-C943ED58E6BF}" type="slidenum">
              <a:rPr lang="en-IN" smtClean="0"/>
              <a:pPr/>
              <a:t>‹#›</a:t>
            </a:fld>
            <a:endParaRPr lang="en-IN"/>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843316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curtains"/>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F273DB42-1343-4467-BA3F-2DA391D5A5CD}" type="datetimeFigureOut">
              <a:rPr lang="en-IN" smtClean="0"/>
              <a:pPr/>
              <a:t>02-12-2020</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1798C1F-2C8E-4EC7-8D5C-C943ED58E6BF}" type="slidenum">
              <a:rPr lang="en-IN" smtClean="0"/>
              <a:pPr/>
              <a:t>‹#›</a:t>
            </a:fld>
            <a:endParaRPr lang="en-IN"/>
          </a:p>
        </p:txBody>
      </p:sp>
    </p:spTree>
    <p:extLst>
      <p:ext uri="{BB962C8B-B14F-4D97-AF65-F5344CB8AC3E}">
        <p14:creationId xmlns:p14="http://schemas.microsoft.com/office/powerpoint/2010/main" val="40542816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curtains"/>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273DB42-1343-4467-BA3F-2DA391D5A5CD}" type="datetimeFigureOut">
              <a:rPr lang="en-IN" smtClean="0"/>
              <a:pPr/>
              <a:t>02-12-2020</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1798C1F-2C8E-4EC7-8D5C-C943ED58E6BF}" type="slidenum">
              <a:rPr lang="en-IN" smtClean="0"/>
              <a:pPr/>
              <a:t>‹#›</a:t>
            </a:fld>
            <a:endParaRPr lang="en-IN"/>
          </a:p>
        </p:txBody>
      </p:sp>
    </p:spTree>
    <p:extLst>
      <p:ext uri="{BB962C8B-B14F-4D97-AF65-F5344CB8AC3E}">
        <p14:creationId xmlns:p14="http://schemas.microsoft.com/office/powerpoint/2010/main" val="13002635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curtains"/>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273DB42-1343-4467-BA3F-2DA391D5A5CD}" type="datetimeFigureOut">
              <a:rPr lang="en-IN" smtClean="0"/>
              <a:pPr/>
              <a:t>02-12-2020</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1798C1F-2C8E-4EC7-8D5C-C943ED58E6BF}" type="slidenum">
              <a:rPr lang="en-IN" smtClean="0"/>
              <a:pPr/>
              <a:t>‹#›</a:t>
            </a:fld>
            <a:endParaRPr lang="en-IN"/>
          </a:p>
        </p:txBody>
      </p:sp>
    </p:spTree>
    <p:extLst>
      <p:ext uri="{BB962C8B-B14F-4D97-AF65-F5344CB8AC3E}">
        <p14:creationId xmlns:p14="http://schemas.microsoft.com/office/powerpoint/2010/main" val="31551303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curtains"/>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273DB42-1343-4467-BA3F-2DA391D5A5CD}" type="datetimeFigureOut">
              <a:rPr lang="en-IN" smtClean="0"/>
              <a:pPr/>
              <a:t>02-12-2020</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1798C1F-2C8E-4EC7-8D5C-C943ED58E6BF}" type="slidenum">
              <a:rPr lang="en-IN" smtClean="0"/>
              <a:pPr/>
              <a:t>‹#›</a:t>
            </a:fld>
            <a:endParaRPr lang="en-IN"/>
          </a:p>
        </p:txBody>
      </p:sp>
    </p:spTree>
    <p:extLst>
      <p:ext uri="{BB962C8B-B14F-4D97-AF65-F5344CB8AC3E}">
        <p14:creationId xmlns:p14="http://schemas.microsoft.com/office/powerpoint/2010/main" val="12108338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curtains"/>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73DB42-1343-4467-BA3F-2DA391D5A5CD}" type="datetimeFigureOut">
              <a:rPr lang="en-IN" smtClean="0"/>
              <a:pPr/>
              <a:t>02-12-2020</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1798C1F-2C8E-4EC7-8D5C-C943ED58E6BF}" type="slidenum">
              <a:rPr lang="en-IN" smtClean="0"/>
              <a:pPr/>
              <a:t>‹#›</a:t>
            </a:fld>
            <a:endParaRPr lang="en-IN"/>
          </a:p>
        </p:txBody>
      </p:sp>
    </p:spTree>
    <p:extLst>
      <p:ext uri="{BB962C8B-B14F-4D97-AF65-F5344CB8AC3E}">
        <p14:creationId xmlns:p14="http://schemas.microsoft.com/office/powerpoint/2010/main" val="33480586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curtains"/>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273DB42-1343-4467-BA3F-2DA391D5A5CD}" type="datetimeFigureOut">
              <a:rPr lang="en-IN" smtClean="0"/>
              <a:pPr/>
              <a:t>02-12-2020</a:t>
            </a:fld>
            <a:endParaRPr lang="en-IN"/>
          </a:p>
        </p:txBody>
      </p:sp>
      <p:sp>
        <p:nvSpPr>
          <p:cNvPr id="6" name="Footer Placeholder 5"/>
          <p:cNvSpPr>
            <a:spLocks noGrp="1"/>
          </p:cNvSpPr>
          <p:nvPr>
            <p:ph type="ftr" sz="quarter" idx="11"/>
          </p:nvPr>
        </p:nvSpPr>
        <p:spPr/>
        <p:txBody>
          <a:bodyPr/>
          <a:lstStyle/>
          <a:p>
            <a:endParaRPr lang="en-IN"/>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81798C1F-2C8E-4EC7-8D5C-C943ED58E6BF}" type="slidenum">
              <a:rPr lang="en-IN" smtClean="0"/>
              <a:pPr/>
              <a:t>‹#›</a:t>
            </a:fld>
            <a:endParaRPr lang="en-IN"/>
          </a:p>
        </p:txBody>
      </p:sp>
    </p:spTree>
    <p:extLst>
      <p:ext uri="{BB962C8B-B14F-4D97-AF65-F5344CB8AC3E}">
        <p14:creationId xmlns:p14="http://schemas.microsoft.com/office/powerpoint/2010/main" val="41339236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curtains"/>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273DB42-1343-4467-BA3F-2DA391D5A5CD}" type="datetimeFigureOut">
              <a:rPr lang="en-IN" smtClean="0"/>
              <a:pPr/>
              <a:t>02-12-2020</a:t>
            </a:fld>
            <a:endParaRPr lang="en-IN"/>
          </a:p>
        </p:txBody>
      </p:sp>
      <p:sp>
        <p:nvSpPr>
          <p:cNvPr id="8" name="Footer Placeholder 7"/>
          <p:cNvSpPr>
            <a:spLocks noGrp="1"/>
          </p:cNvSpPr>
          <p:nvPr>
            <p:ph type="ftr" sz="quarter" idx="11"/>
          </p:nvPr>
        </p:nvSpPr>
        <p:spPr/>
        <p:txBody>
          <a:bodyPr/>
          <a:lstStyle/>
          <a:p>
            <a:endParaRPr lang="en-IN"/>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1798C1F-2C8E-4EC7-8D5C-C943ED58E6BF}" type="slidenum">
              <a:rPr lang="en-IN" smtClean="0"/>
              <a:pPr/>
              <a:t>‹#›</a:t>
            </a:fld>
            <a:endParaRPr lang="en-IN"/>
          </a:p>
        </p:txBody>
      </p:sp>
    </p:spTree>
    <p:extLst>
      <p:ext uri="{BB962C8B-B14F-4D97-AF65-F5344CB8AC3E}">
        <p14:creationId xmlns:p14="http://schemas.microsoft.com/office/powerpoint/2010/main" val="35120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curtains"/>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273DB42-1343-4467-BA3F-2DA391D5A5CD}" type="datetimeFigureOut">
              <a:rPr lang="en-IN" smtClean="0"/>
              <a:pPr/>
              <a:t>02-12-2020</a:t>
            </a:fld>
            <a:endParaRPr lang="en-IN"/>
          </a:p>
        </p:txBody>
      </p:sp>
      <p:sp>
        <p:nvSpPr>
          <p:cNvPr id="4" name="Footer Placeholder 3"/>
          <p:cNvSpPr>
            <a:spLocks noGrp="1"/>
          </p:cNvSpPr>
          <p:nvPr>
            <p:ph type="ftr" sz="quarter" idx="11"/>
          </p:nvPr>
        </p:nvSpPr>
        <p:spPr/>
        <p:txBody>
          <a:bodyPr/>
          <a:lstStyle/>
          <a:p>
            <a:endParaRPr lang="en-IN"/>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1798C1F-2C8E-4EC7-8D5C-C943ED58E6BF}" type="slidenum">
              <a:rPr lang="en-IN" smtClean="0"/>
              <a:pPr/>
              <a:t>‹#›</a:t>
            </a:fld>
            <a:endParaRPr lang="en-IN"/>
          </a:p>
        </p:txBody>
      </p:sp>
    </p:spTree>
    <p:extLst>
      <p:ext uri="{BB962C8B-B14F-4D97-AF65-F5344CB8AC3E}">
        <p14:creationId xmlns:p14="http://schemas.microsoft.com/office/powerpoint/2010/main" val="17014714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curtains"/>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73DB42-1343-4467-BA3F-2DA391D5A5CD}" type="datetimeFigureOut">
              <a:rPr lang="en-IN" smtClean="0"/>
              <a:pPr/>
              <a:t>02-12-2020</a:t>
            </a:fld>
            <a:endParaRPr lang="en-IN"/>
          </a:p>
        </p:txBody>
      </p:sp>
      <p:sp>
        <p:nvSpPr>
          <p:cNvPr id="3" name="Footer Placeholder 2"/>
          <p:cNvSpPr>
            <a:spLocks noGrp="1"/>
          </p:cNvSpPr>
          <p:nvPr>
            <p:ph type="ftr" sz="quarter" idx="11"/>
          </p:nvPr>
        </p:nvSpPr>
        <p:spPr/>
        <p:txBody>
          <a:bodyPr/>
          <a:lstStyle/>
          <a:p>
            <a:endParaRPr lang="en-IN"/>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1798C1F-2C8E-4EC7-8D5C-C943ED58E6BF}" type="slidenum">
              <a:rPr lang="en-IN" smtClean="0"/>
              <a:pPr/>
              <a:t>‹#›</a:t>
            </a:fld>
            <a:endParaRPr lang="en-IN"/>
          </a:p>
        </p:txBody>
      </p:sp>
    </p:spTree>
    <p:extLst>
      <p:ext uri="{BB962C8B-B14F-4D97-AF65-F5344CB8AC3E}">
        <p14:creationId xmlns:p14="http://schemas.microsoft.com/office/powerpoint/2010/main" val="23399803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curtains"/>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73DB42-1343-4467-BA3F-2DA391D5A5CD}" type="datetimeFigureOut">
              <a:rPr lang="en-IN" smtClean="0"/>
              <a:pPr/>
              <a:t>02-12-2020</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1798C1F-2C8E-4EC7-8D5C-C943ED58E6BF}" type="slidenum">
              <a:rPr lang="en-IN" smtClean="0"/>
              <a:pPr/>
              <a:t>‹#›</a:t>
            </a:fld>
            <a:endParaRPr lang="en-IN"/>
          </a:p>
        </p:txBody>
      </p:sp>
    </p:spTree>
    <p:extLst>
      <p:ext uri="{BB962C8B-B14F-4D97-AF65-F5344CB8AC3E}">
        <p14:creationId xmlns:p14="http://schemas.microsoft.com/office/powerpoint/2010/main" val="11805149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curtains"/>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73DB42-1343-4467-BA3F-2DA391D5A5CD}" type="datetimeFigureOut">
              <a:rPr lang="en-IN" smtClean="0"/>
              <a:pPr/>
              <a:t>02-12-2020</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1798C1F-2C8E-4EC7-8D5C-C943ED58E6BF}" type="slidenum">
              <a:rPr lang="en-IN" smtClean="0"/>
              <a:pPr/>
              <a:t>‹#›</a:t>
            </a:fld>
            <a:endParaRPr lang="en-IN"/>
          </a:p>
        </p:txBody>
      </p:sp>
    </p:spTree>
    <p:extLst>
      <p:ext uri="{BB962C8B-B14F-4D97-AF65-F5344CB8AC3E}">
        <p14:creationId xmlns:p14="http://schemas.microsoft.com/office/powerpoint/2010/main" val="16979780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curtains"/>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273DB42-1343-4467-BA3F-2DA391D5A5CD}" type="datetimeFigureOut">
              <a:rPr lang="en-IN" smtClean="0"/>
              <a:pPr/>
              <a:t>02-12-2020</a:t>
            </a:fld>
            <a:endParaRPr lang="en-IN"/>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1798C1F-2C8E-4EC7-8D5C-C943ED58E6BF}" type="slidenum">
              <a:rPr lang="en-IN" smtClean="0"/>
              <a:pPr/>
              <a:t>‹#›</a:t>
            </a:fld>
            <a:endParaRPr lang="en-IN"/>
          </a:p>
        </p:txBody>
      </p:sp>
    </p:spTree>
    <p:extLst>
      <p:ext uri="{BB962C8B-B14F-4D97-AF65-F5344CB8AC3E}">
        <p14:creationId xmlns:p14="http://schemas.microsoft.com/office/powerpoint/2010/main" val="84601815"/>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 id="2147483758" r:id="rId14"/>
    <p:sldLayoutId id="2147483759" r:id="rId15"/>
    <p:sldLayoutId id="2147483760" r:id="rId16"/>
  </p:sldLayoutIdLst>
  <mc:AlternateContent xmlns:mc="http://schemas.openxmlformats.org/markup-compatibility/2006" xmlns:p15="http://schemas.microsoft.com/office/powerpoint/2012/main">
    <mc:Choice Requires="p15">
      <p:transition xmlns:p14="http://schemas.microsoft.com/office/powerpoint/2010/main" spd="slow" p14:dur="1500">
        <p15:prstTrans prst="curtains"/>
      </p:transition>
    </mc:Choice>
    <mc:Fallback xmlns="">
      <p:transition spd="slow">
        <p:fade/>
      </p:transition>
    </mc:Fallback>
  </mc:AlternateConten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33041" y="550843"/>
            <a:ext cx="9334959" cy="2507667"/>
          </a:xfrm>
        </p:spPr>
        <p:txBody>
          <a:bodyPr>
            <a:normAutofit fontScale="90000"/>
          </a:bodyPr>
          <a:lstStyle/>
          <a:p>
            <a:pPr algn="ctr"/>
            <a:r>
              <a:rPr lang="en-US" b="1" dirty="0">
                <a:latin typeface="Times New Roman" panose="02020603050405020304" pitchFamily="18" charset="0"/>
                <a:cs typeface="Times New Roman" panose="02020603050405020304" pitchFamily="18" charset="0"/>
              </a:rPr>
              <a:t>PRINCIPLES OF EPIDEMIOLOGY AND EPIDEMIOLOGIC METHODS</a:t>
            </a:r>
            <a:endParaRPr lang="en-IN"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6884276" y="4435366"/>
            <a:ext cx="4620336" cy="1800181"/>
          </a:xfrm>
        </p:spPr>
        <p:txBody>
          <a:bodyPr>
            <a:noAutofit/>
          </a:bodyPr>
          <a:lstStyle/>
          <a:p>
            <a:pPr>
              <a:spcBef>
                <a:spcPts val="0"/>
              </a:spcBef>
            </a:pPr>
            <a:r>
              <a:rPr lang="en-US" sz="2400" b="1" dirty="0" smtClean="0">
                <a:latin typeface="Times New Roman" panose="02020603050405020304" pitchFamily="18" charset="0"/>
                <a:cs typeface="Times New Roman" panose="02020603050405020304" pitchFamily="18" charset="0"/>
              </a:rPr>
              <a:t>Dr. </a:t>
            </a:r>
            <a:r>
              <a:rPr lang="en-US" sz="2400" b="1" dirty="0" err="1" smtClean="0">
                <a:latin typeface="Times New Roman" panose="02020603050405020304" pitchFamily="18" charset="0"/>
                <a:cs typeface="Times New Roman" panose="02020603050405020304" pitchFamily="18" charset="0"/>
              </a:rPr>
              <a:t>Ezhil</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Arasi</a:t>
            </a:r>
            <a:endParaRPr lang="en-US" sz="2400" b="1" dirty="0" smtClean="0">
              <a:latin typeface="Times New Roman" panose="02020603050405020304" pitchFamily="18" charset="0"/>
              <a:cs typeface="Times New Roman" panose="02020603050405020304" pitchFamily="18" charset="0"/>
            </a:endParaRPr>
          </a:p>
          <a:p>
            <a:pPr>
              <a:spcBef>
                <a:spcPts val="0"/>
              </a:spcBef>
            </a:pPr>
            <a:r>
              <a:rPr lang="en-US" sz="2400" b="1" dirty="0" smtClean="0">
                <a:latin typeface="Times New Roman" panose="02020603050405020304" pitchFamily="18" charset="0"/>
                <a:cs typeface="Times New Roman" panose="02020603050405020304" pitchFamily="18" charset="0"/>
              </a:rPr>
              <a:t>Professor</a:t>
            </a:r>
          </a:p>
          <a:p>
            <a:pPr>
              <a:spcBef>
                <a:spcPts val="0"/>
              </a:spcBef>
            </a:pPr>
            <a:r>
              <a:rPr lang="en-US" sz="2400" b="1" dirty="0" smtClean="0">
                <a:latin typeface="Times New Roman" panose="02020603050405020304" pitchFamily="18" charset="0"/>
                <a:cs typeface="Times New Roman" panose="02020603050405020304" pitchFamily="18" charset="0"/>
              </a:rPr>
              <a:t>Dept. Of. Community Medicine</a:t>
            </a:r>
            <a:endParaRPr lang="en-IN"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918235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curtains"/>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1740" y="128351"/>
            <a:ext cx="8911687" cy="1280890"/>
          </a:xfrm>
        </p:spPr>
        <p:txBody>
          <a:bodyPr/>
          <a:lstStyle/>
          <a:p>
            <a:pPr algn="ctr"/>
            <a:r>
              <a:rPr lang="en-IN" b="1" dirty="0">
                <a:latin typeface="Times New Roman" panose="02020603050405020304" pitchFamily="18" charset="0"/>
                <a:cs typeface="Times New Roman" panose="02020603050405020304" pitchFamily="18" charset="0"/>
              </a:rPr>
              <a:t>DESCRIPTIVE EPIDEMIOLOGY</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049137" y="1409241"/>
            <a:ext cx="9455475" cy="4501981"/>
          </a:xfrm>
        </p:spPr>
        <p:txBody>
          <a:bodyPr>
            <a:normAutofit/>
          </a:bodyPr>
          <a:lstStyle/>
          <a:p>
            <a:r>
              <a:rPr lang="en-IN" sz="2400" dirty="0">
                <a:latin typeface="Times New Roman" panose="02020603050405020304" pitchFamily="18" charset="0"/>
                <a:cs typeface="Times New Roman" panose="02020603050405020304" pitchFamily="18" charset="0"/>
              </a:rPr>
              <a:t>Defining the </a:t>
            </a:r>
            <a:r>
              <a:rPr lang="en-IN" sz="2400" dirty="0" smtClean="0">
                <a:latin typeface="Times New Roman" panose="02020603050405020304" pitchFamily="18" charset="0"/>
                <a:cs typeface="Times New Roman" panose="02020603050405020304" pitchFamily="18" charset="0"/>
              </a:rPr>
              <a:t>population</a:t>
            </a:r>
          </a:p>
          <a:p>
            <a:r>
              <a:rPr lang="en-US" sz="2400" dirty="0">
                <a:latin typeface="Times New Roman" panose="02020603050405020304" pitchFamily="18" charset="0"/>
                <a:cs typeface="Times New Roman" panose="02020603050405020304" pitchFamily="18" charset="0"/>
              </a:rPr>
              <a:t>Defining the disease under </a:t>
            </a:r>
            <a:r>
              <a:rPr lang="en-US" sz="2400" dirty="0" smtClean="0">
                <a:latin typeface="Times New Roman" panose="02020603050405020304" pitchFamily="18" charset="0"/>
                <a:cs typeface="Times New Roman" panose="02020603050405020304" pitchFamily="18" charset="0"/>
              </a:rPr>
              <a:t>study</a:t>
            </a:r>
          </a:p>
          <a:p>
            <a:r>
              <a:rPr lang="en-IN" sz="2400" dirty="0">
                <a:latin typeface="Times New Roman" panose="02020603050405020304" pitchFamily="18" charset="0"/>
                <a:cs typeface="Times New Roman" panose="02020603050405020304" pitchFamily="18" charset="0"/>
              </a:rPr>
              <a:t>Describing the </a:t>
            </a:r>
            <a:r>
              <a:rPr lang="en-IN" sz="2400" dirty="0" smtClean="0">
                <a:latin typeface="Times New Roman" panose="02020603050405020304" pitchFamily="18" charset="0"/>
                <a:cs typeface="Times New Roman" panose="02020603050405020304" pitchFamily="18" charset="0"/>
              </a:rPr>
              <a:t>disease</a:t>
            </a:r>
          </a:p>
          <a:p>
            <a:r>
              <a:rPr lang="en-IN" sz="2400" dirty="0">
                <a:latin typeface="Times New Roman" panose="02020603050405020304" pitchFamily="18" charset="0"/>
                <a:cs typeface="Times New Roman" panose="02020603050405020304" pitchFamily="18" charset="0"/>
              </a:rPr>
              <a:t>Measurement of </a:t>
            </a:r>
            <a:r>
              <a:rPr lang="en-IN" sz="2400" dirty="0" smtClean="0">
                <a:latin typeface="Times New Roman" panose="02020603050405020304" pitchFamily="18" charset="0"/>
                <a:cs typeface="Times New Roman" panose="02020603050405020304" pitchFamily="18" charset="0"/>
              </a:rPr>
              <a:t>disease</a:t>
            </a:r>
          </a:p>
          <a:p>
            <a:r>
              <a:rPr lang="en-IN" sz="2400" dirty="0">
                <a:latin typeface="Times New Roman" panose="02020603050405020304" pitchFamily="18" charset="0"/>
                <a:cs typeface="Times New Roman" panose="02020603050405020304" pitchFamily="18" charset="0"/>
              </a:rPr>
              <a:t>Comparing with known </a:t>
            </a:r>
            <a:r>
              <a:rPr lang="en-IN" sz="2400" dirty="0" smtClean="0">
                <a:latin typeface="Times New Roman" panose="02020603050405020304" pitchFamily="18" charset="0"/>
                <a:cs typeface="Times New Roman" panose="02020603050405020304" pitchFamily="18" charset="0"/>
              </a:rPr>
              <a:t>indices</a:t>
            </a:r>
          </a:p>
          <a:p>
            <a:r>
              <a:rPr lang="en-IN" sz="2400" dirty="0">
                <a:latin typeface="Times New Roman" panose="02020603050405020304" pitchFamily="18" charset="0"/>
                <a:cs typeface="Times New Roman" panose="02020603050405020304" pitchFamily="18" charset="0"/>
              </a:rPr>
              <a:t>Formulation of a hypothesis</a:t>
            </a:r>
          </a:p>
        </p:txBody>
      </p:sp>
    </p:spTree>
    <p:extLst>
      <p:ext uri="{BB962C8B-B14F-4D97-AF65-F5344CB8AC3E}">
        <p14:creationId xmlns:p14="http://schemas.microsoft.com/office/powerpoint/2010/main" val="32481553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curtains"/>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748" y="199872"/>
            <a:ext cx="8445347" cy="681477"/>
          </a:xfrm>
        </p:spPr>
        <p:txBody>
          <a:bodyPr>
            <a:normAutofit/>
          </a:bodyPr>
          <a:lstStyle/>
          <a:p>
            <a:pPr algn="ctr"/>
            <a:r>
              <a:rPr lang="en-IN" b="1" u="sng" dirty="0" smtClean="0">
                <a:latin typeface="Times New Roman" panose="02020603050405020304" pitchFamily="18" charset="0"/>
                <a:cs typeface="Times New Roman" panose="02020603050405020304" pitchFamily="18" charset="0"/>
              </a:rPr>
              <a:t>MEASUREMENT OF DISEASE</a:t>
            </a:r>
            <a:endParaRPr lang="en-IN"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73725" y="1252748"/>
            <a:ext cx="10670754" cy="5346356"/>
          </a:xfrm>
        </p:spPr>
        <p:txBody>
          <a:bodyPr>
            <a:normAutofit lnSpcReduction="10000"/>
          </a:bodyPr>
          <a:lstStyle/>
          <a:p>
            <a:pPr>
              <a:buFont typeface="Wingdings" panose="05000000000000000000" pitchFamily="2" charset="2"/>
              <a:buChar char="Ø"/>
            </a:pPr>
            <a:r>
              <a:rPr lang="en-IN" sz="2400" i="1" dirty="0">
                <a:latin typeface="Times New Roman" panose="02020603050405020304" pitchFamily="18" charset="0"/>
                <a:cs typeface="Times New Roman" panose="02020603050405020304" pitchFamily="18" charset="0"/>
              </a:rPr>
              <a:t>Cross-sectional </a:t>
            </a:r>
            <a:r>
              <a:rPr lang="en-IN" sz="2400" i="1" dirty="0" smtClean="0">
                <a:latin typeface="Times New Roman" panose="02020603050405020304" pitchFamily="18" charset="0"/>
                <a:cs typeface="Times New Roman" panose="02020603050405020304" pitchFamily="18" charset="0"/>
              </a:rPr>
              <a:t>studies</a:t>
            </a:r>
          </a:p>
          <a:p>
            <a:r>
              <a:rPr lang="en-IN" sz="2400" dirty="0" smtClean="0">
                <a:latin typeface="Times New Roman" panose="02020603050405020304" pitchFamily="18" charset="0"/>
                <a:cs typeface="Times New Roman" panose="02020603050405020304" pitchFamily="18" charset="0"/>
              </a:rPr>
              <a:t>Simplest </a:t>
            </a:r>
            <a:r>
              <a:rPr lang="en-IN" sz="2400" dirty="0">
                <a:latin typeface="Times New Roman" panose="02020603050405020304" pitchFamily="18" charset="0"/>
                <a:cs typeface="Times New Roman" panose="02020603050405020304" pitchFamily="18" charset="0"/>
              </a:rPr>
              <a:t>form of </a:t>
            </a:r>
            <a:r>
              <a:rPr lang="en-IN" sz="2400" dirty="0" smtClean="0">
                <a:latin typeface="Times New Roman" panose="02020603050405020304" pitchFamily="18" charset="0"/>
                <a:cs typeface="Times New Roman" panose="02020603050405020304" pitchFamily="18" charset="0"/>
              </a:rPr>
              <a:t>an observational study.</a:t>
            </a:r>
          </a:p>
          <a:p>
            <a:r>
              <a:rPr lang="en-US" sz="2400" dirty="0" smtClean="0">
                <a:latin typeface="Times New Roman" panose="02020603050405020304" pitchFamily="18" charset="0"/>
                <a:cs typeface="Times New Roman" panose="02020603050405020304" pitchFamily="18" charset="0"/>
              </a:rPr>
              <a:t>Also </a:t>
            </a:r>
            <a:r>
              <a:rPr lang="en-US" sz="2400" dirty="0">
                <a:latin typeface="Times New Roman" panose="02020603050405020304" pitchFamily="18" charset="0"/>
                <a:cs typeface="Times New Roman" panose="02020603050405020304" pitchFamily="18" charset="0"/>
              </a:rPr>
              <a:t>known as "prevalence </a:t>
            </a:r>
            <a:r>
              <a:rPr lang="en-US" sz="2400" dirty="0" smtClean="0">
                <a:latin typeface="Times New Roman" panose="02020603050405020304" pitchFamily="18" charset="0"/>
                <a:cs typeface="Times New Roman" panose="02020603050405020304" pitchFamily="18" charset="0"/>
              </a:rPr>
              <a:t>study.</a:t>
            </a:r>
          </a:p>
          <a:p>
            <a:r>
              <a:rPr lang="en-US" sz="2400" dirty="0" smtClean="0">
                <a:latin typeface="Times New Roman" panose="02020603050405020304" pitchFamily="18" charset="0"/>
                <a:cs typeface="Times New Roman" panose="02020603050405020304" pitchFamily="18" charset="0"/>
              </a:rPr>
              <a:t>Based </a:t>
            </a:r>
            <a:r>
              <a:rPr lang="en-US" sz="2400" dirty="0">
                <a:latin typeface="Times New Roman" panose="02020603050405020304" pitchFamily="18" charset="0"/>
                <a:cs typeface="Times New Roman" panose="02020603050405020304" pitchFamily="18" charset="0"/>
              </a:rPr>
              <a:t>on a single examination of </a:t>
            </a:r>
            <a:r>
              <a:rPr lang="en-US" sz="2400" dirty="0" smtClean="0">
                <a:latin typeface="Times New Roman" panose="02020603050405020304" pitchFamily="18" charset="0"/>
                <a:cs typeface="Times New Roman" panose="02020603050405020304" pitchFamily="18" charset="0"/>
              </a:rPr>
              <a:t>a cross-section </a:t>
            </a:r>
            <a:r>
              <a:rPr lang="en-US" sz="2400" dirty="0">
                <a:latin typeface="Times New Roman" panose="02020603050405020304" pitchFamily="18" charset="0"/>
                <a:cs typeface="Times New Roman" panose="02020603050405020304" pitchFamily="18" charset="0"/>
              </a:rPr>
              <a:t>of population at one point in </a:t>
            </a:r>
            <a:r>
              <a:rPr lang="en-US" sz="2400" dirty="0" smtClean="0">
                <a:latin typeface="Times New Roman" panose="02020603050405020304" pitchFamily="18" charset="0"/>
                <a:cs typeface="Times New Roman" panose="02020603050405020304" pitchFamily="18" charset="0"/>
              </a:rPr>
              <a:t>time.</a:t>
            </a:r>
          </a:p>
          <a:p>
            <a:r>
              <a:rPr lang="en-IN" sz="2400" dirty="0" smtClean="0">
                <a:latin typeface="Times New Roman" panose="02020603050405020304" pitchFamily="18" charset="0"/>
                <a:cs typeface="Times New Roman" panose="02020603050405020304" pitchFamily="18" charset="0"/>
              </a:rPr>
              <a:t>Useful </a:t>
            </a:r>
            <a:r>
              <a:rPr lang="en-IN" sz="2400" dirty="0">
                <a:latin typeface="Times New Roman" panose="02020603050405020304" pitchFamily="18" charset="0"/>
                <a:cs typeface="Times New Roman" panose="02020603050405020304" pitchFamily="18" charset="0"/>
              </a:rPr>
              <a:t>for chronic </a:t>
            </a:r>
            <a:r>
              <a:rPr lang="en-IN" sz="2400" dirty="0" smtClean="0">
                <a:latin typeface="Times New Roman" panose="02020603050405020304" pitchFamily="18" charset="0"/>
                <a:cs typeface="Times New Roman" panose="02020603050405020304" pitchFamily="18" charset="0"/>
              </a:rPr>
              <a:t>than short-lived diseases.</a:t>
            </a:r>
          </a:p>
          <a:p>
            <a:pPr>
              <a:buFont typeface="Wingdings" panose="05000000000000000000" pitchFamily="2" charset="2"/>
              <a:buChar char="Ø"/>
            </a:pPr>
            <a:r>
              <a:rPr lang="en-IN" sz="2400" i="1" dirty="0">
                <a:latin typeface="Times New Roman" panose="02020603050405020304" pitchFamily="18" charset="0"/>
                <a:cs typeface="Times New Roman" panose="02020603050405020304" pitchFamily="18" charset="0"/>
              </a:rPr>
              <a:t>Longitudinal </a:t>
            </a:r>
            <a:r>
              <a:rPr lang="en-IN" sz="2400" i="1" dirty="0" smtClean="0">
                <a:latin typeface="Times New Roman" panose="02020603050405020304" pitchFamily="18" charset="0"/>
                <a:cs typeface="Times New Roman" panose="02020603050405020304" pitchFamily="18" charset="0"/>
              </a:rPr>
              <a:t>studies</a:t>
            </a:r>
            <a:endParaRPr lang="en-IN" sz="2400" i="1" dirty="0">
              <a:latin typeface="Times New Roman" panose="02020603050405020304" pitchFamily="18" charset="0"/>
              <a:cs typeface="Times New Roman" panose="02020603050405020304" pitchFamily="18" charset="0"/>
            </a:endParaRPr>
          </a:p>
          <a:p>
            <a:r>
              <a:rPr lang="en-IN" sz="2400" dirty="0" smtClean="0">
                <a:latin typeface="Times New Roman" panose="02020603050405020304" pitchFamily="18" charset="0"/>
                <a:cs typeface="Times New Roman" panose="02020603050405020304" pitchFamily="18" charset="0"/>
              </a:rPr>
              <a:t>Observations </a:t>
            </a:r>
            <a:r>
              <a:rPr lang="en-IN" sz="2400" dirty="0">
                <a:latin typeface="Times New Roman" panose="02020603050405020304" pitchFamily="18" charset="0"/>
                <a:cs typeface="Times New Roman" panose="02020603050405020304" pitchFamily="18" charset="0"/>
              </a:rPr>
              <a:t>are repeated </a:t>
            </a:r>
            <a:r>
              <a:rPr lang="en-IN" sz="2400" dirty="0" smtClean="0">
                <a:latin typeface="Times New Roman" panose="02020603050405020304" pitchFamily="18" charset="0"/>
                <a:cs typeface="Times New Roman" panose="02020603050405020304" pitchFamily="18" charset="0"/>
              </a:rPr>
              <a:t>in </a:t>
            </a: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same population over a prolonged period of time </a:t>
            </a:r>
            <a:r>
              <a:rPr lang="en-US" sz="2400" dirty="0" smtClean="0">
                <a:latin typeface="Times New Roman" panose="02020603050405020304" pitchFamily="18" charset="0"/>
                <a:cs typeface="Times New Roman" panose="02020603050405020304" pitchFamily="18" charset="0"/>
              </a:rPr>
              <a:t>by </a:t>
            </a:r>
            <a:r>
              <a:rPr lang="en-IN" sz="2400" dirty="0" smtClean="0">
                <a:latin typeface="Times New Roman" panose="02020603050405020304" pitchFamily="18" charset="0"/>
                <a:cs typeface="Times New Roman" panose="02020603050405020304" pitchFamily="18" charset="0"/>
              </a:rPr>
              <a:t>means </a:t>
            </a:r>
            <a:r>
              <a:rPr lang="en-IN" sz="2400" dirty="0">
                <a:latin typeface="Times New Roman" panose="02020603050405020304" pitchFamily="18" charset="0"/>
                <a:cs typeface="Times New Roman" panose="02020603050405020304" pitchFamily="18" charset="0"/>
              </a:rPr>
              <a:t>of follow-up examinations</a:t>
            </a:r>
            <a:r>
              <a:rPr lang="en-IN" sz="2400" dirty="0" smtClean="0">
                <a:latin typeface="Times New Roman" panose="02020603050405020304" pitchFamily="18" charset="0"/>
                <a:cs typeface="Times New Roman" panose="02020603050405020304" pitchFamily="18" charset="0"/>
              </a:rPr>
              <a:t>.</a:t>
            </a:r>
          </a:p>
          <a:p>
            <a:r>
              <a:rPr lang="en-US" sz="2400" dirty="0" smtClean="0">
                <a:latin typeface="Times New Roman" panose="02020603050405020304" pitchFamily="18" charset="0"/>
                <a:cs typeface="Times New Roman" panose="02020603050405020304" pitchFamily="18" charset="0"/>
              </a:rPr>
              <a:t>Useful  </a:t>
            </a:r>
            <a:r>
              <a:rPr lang="en-US" sz="2400" dirty="0">
                <a:latin typeface="Times New Roman" panose="02020603050405020304" pitchFamily="18" charset="0"/>
                <a:cs typeface="Times New Roman" panose="02020603050405020304" pitchFamily="18" charset="0"/>
              </a:rPr>
              <a:t>to study </a:t>
            </a:r>
            <a:r>
              <a:rPr lang="en-US" sz="2400" dirty="0" smtClean="0">
                <a:latin typeface="Times New Roman" panose="02020603050405020304" pitchFamily="18" charset="0"/>
                <a:cs typeface="Times New Roman" panose="02020603050405020304" pitchFamily="18" charset="0"/>
              </a:rPr>
              <a:t>the natural </a:t>
            </a:r>
            <a:r>
              <a:rPr lang="en-US" sz="2400" dirty="0">
                <a:latin typeface="Times New Roman" panose="02020603050405020304" pitchFamily="18" charset="0"/>
                <a:cs typeface="Times New Roman" panose="02020603050405020304" pitchFamily="18" charset="0"/>
              </a:rPr>
              <a:t>history of disease and its future </a:t>
            </a:r>
            <a:r>
              <a:rPr lang="en-US" sz="2400" dirty="0" smtClean="0">
                <a:latin typeface="Times New Roman" panose="02020603050405020304" pitchFamily="18" charset="0"/>
                <a:cs typeface="Times New Roman" panose="02020603050405020304" pitchFamily="18" charset="0"/>
              </a:rPr>
              <a:t>outcome for identifying </a:t>
            </a:r>
            <a:r>
              <a:rPr lang="en-US" sz="2400" dirty="0">
                <a:latin typeface="Times New Roman" panose="02020603050405020304" pitchFamily="18" charset="0"/>
                <a:cs typeface="Times New Roman" panose="02020603050405020304" pitchFamily="18" charset="0"/>
              </a:rPr>
              <a:t>risk factors of </a:t>
            </a:r>
            <a:r>
              <a:rPr lang="en-US" sz="2400" dirty="0" smtClean="0">
                <a:latin typeface="Times New Roman" panose="02020603050405020304" pitchFamily="18" charset="0"/>
                <a:cs typeface="Times New Roman" panose="02020603050405020304" pitchFamily="18" charset="0"/>
              </a:rPr>
              <a:t>disease.</a:t>
            </a:r>
          </a:p>
          <a:p>
            <a:r>
              <a:rPr lang="en-US" sz="2400" dirty="0" smtClean="0">
                <a:latin typeface="Times New Roman" panose="02020603050405020304" pitchFamily="18" charset="0"/>
                <a:cs typeface="Times New Roman" panose="02020603050405020304" pitchFamily="18" charset="0"/>
              </a:rPr>
              <a:t> For </a:t>
            </a:r>
            <a:r>
              <a:rPr lang="en-US" sz="2400" dirty="0">
                <a:latin typeface="Times New Roman" panose="02020603050405020304" pitchFamily="18" charset="0"/>
                <a:cs typeface="Times New Roman" panose="02020603050405020304" pitchFamily="18" charset="0"/>
              </a:rPr>
              <a:t>finding </a:t>
            </a:r>
            <a:r>
              <a:rPr lang="en-US" sz="2400" dirty="0" smtClean="0">
                <a:latin typeface="Times New Roman" panose="02020603050405020304" pitchFamily="18" charset="0"/>
                <a:cs typeface="Times New Roman" panose="02020603050405020304" pitchFamily="18" charset="0"/>
              </a:rPr>
              <a:t>out </a:t>
            </a:r>
            <a:r>
              <a:rPr lang="en-IN" sz="2400" dirty="0" smtClean="0">
                <a:latin typeface="Times New Roman" panose="02020603050405020304" pitchFamily="18" charset="0"/>
                <a:cs typeface="Times New Roman" panose="02020603050405020304" pitchFamily="18" charset="0"/>
              </a:rPr>
              <a:t>incidence </a:t>
            </a:r>
            <a:r>
              <a:rPr lang="en-IN" sz="2400" dirty="0">
                <a:latin typeface="Times New Roman" panose="02020603050405020304" pitchFamily="18" charset="0"/>
                <a:cs typeface="Times New Roman" panose="02020603050405020304" pitchFamily="18" charset="0"/>
              </a:rPr>
              <a:t>rate or </a:t>
            </a:r>
            <a:r>
              <a:rPr lang="en-IN" sz="2400" dirty="0" smtClean="0">
                <a:latin typeface="Times New Roman" panose="02020603050405020304" pitchFamily="18" charset="0"/>
                <a:cs typeface="Times New Roman" panose="02020603050405020304" pitchFamily="18" charset="0"/>
              </a:rPr>
              <a:t>rate.</a:t>
            </a:r>
          </a:p>
          <a:p>
            <a:pPr marL="0" indent="0">
              <a:buNone/>
            </a:pPr>
            <a:endParaRPr lang="en-IN" dirty="0"/>
          </a:p>
        </p:txBody>
      </p:sp>
    </p:spTree>
    <p:extLst>
      <p:ext uri="{BB962C8B-B14F-4D97-AF65-F5344CB8AC3E}">
        <p14:creationId xmlns:p14="http://schemas.microsoft.com/office/powerpoint/2010/main" val="28187850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curtains"/>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282587"/>
            <a:ext cx="8911687" cy="1280890"/>
          </a:xfrm>
        </p:spPr>
        <p:txBody>
          <a:bodyPr/>
          <a:lstStyle/>
          <a:p>
            <a:r>
              <a:rPr lang="en-IN" b="1" u="sng" dirty="0" smtClean="0">
                <a:latin typeface="Times New Roman" panose="02020603050405020304" pitchFamily="18" charset="0"/>
                <a:cs typeface="Times New Roman" panose="02020603050405020304" pitchFamily="18" charset="0"/>
              </a:rPr>
              <a:t>ANALYTICAL EPIDEMIOLOGY</a:t>
            </a:r>
            <a:endParaRPr lang="en-IN"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IN" sz="2400" dirty="0">
                <a:latin typeface="Times New Roman" panose="02020603050405020304" pitchFamily="18" charset="0"/>
                <a:cs typeface="Times New Roman" panose="02020603050405020304" pitchFamily="18" charset="0"/>
              </a:rPr>
              <a:t>case control study</a:t>
            </a:r>
          </a:p>
          <a:p>
            <a:r>
              <a:rPr lang="en-IN" sz="2400" dirty="0" smtClean="0">
                <a:latin typeface="Times New Roman" panose="02020603050405020304" pitchFamily="18" charset="0"/>
                <a:cs typeface="Times New Roman" panose="02020603050405020304" pitchFamily="18" charset="0"/>
              </a:rPr>
              <a:t> </a:t>
            </a:r>
            <a:r>
              <a:rPr lang="en-IN" sz="2400" dirty="0">
                <a:latin typeface="Times New Roman" panose="02020603050405020304" pitchFamily="18" charset="0"/>
                <a:cs typeface="Times New Roman" panose="02020603050405020304" pitchFamily="18" charset="0"/>
              </a:rPr>
              <a:t>cohort study</a:t>
            </a:r>
            <a:r>
              <a:rPr lang="en-IN" sz="2400" dirty="0" smtClean="0">
                <a:latin typeface="Times New Roman" panose="02020603050405020304" pitchFamily="18" charset="0"/>
                <a:cs typeface="Times New Roman" panose="02020603050405020304" pitchFamily="18" charset="0"/>
              </a:rPr>
              <a:t>.</a:t>
            </a:r>
          </a:p>
          <a:p>
            <a:r>
              <a:rPr lang="en-US" sz="2400" dirty="0">
                <a:latin typeface="Times New Roman" panose="02020603050405020304" pitchFamily="18" charset="0"/>
                <a:cs typeface="Times New Roman" panose="02020603050405020304" pitchFamily="18" charset="0"/>
              </a:rPr>
              <a:t>From each of these study designs, one can determine :</a:t>
            </a:r>
          </a:p>
          <a:p>
            <a:pPr>
              <a:buFont typeface="Wingdings" panose="05000000000000000000" pitchFamily="2" charset="2"/>
              <a:buChar char="q"/>
            </a:pP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whether or not a statistical association </a:t>
            </a:r>
            <a:r>
              <a:rPr lang="en-US" sz="2400" dirty="0" smtClean="0">
                <a:latin typeface="Times New Roman" panose="02020603050405020304" pitchFamily="18" charset="0"/>
                <a:cs typeface="Times New Roman" panose="02020603050405020304" pitchFamily="18" charset="0"/>
              </a:rPr>
              <a:t>exists between </a:t>
            </a:r>
            <a:r>
              <a:rPr lang="en-US" sz="2400" dirty="0">
                <a:latin typeface="Times New Roman" panose="02020603050405020304" pitchFamily="18" charset="0"/>
                <a:cs typeface="Times New Roman" panose="02020603050405020304" pitchFamily="18" charset="0"/>
              </a:rPr>
              <a:t>a disease and a suspected factor; and</a:t>
            </a:r>
          </a:p>
          <a:p>
            <a:pPr>
              <a:buFont typeface="Wingdings" panose="05000000000000000000" pitchFamily="2" charset="2"/>
              <a:buChar char="q"/>
            </a:pP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if one exists, the strength of the Association.</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945728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curtains"/>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183436"/>
            <a:ext cx="8911687" cy="1280890"/>
          </a:xfrm>
        </p:spPr>
        <p:txBody>
          <a:bodyPr/>
          <a:lstStyle/>
          <a:p>
            <a:pPr algn="ctr"/>
            <a:r>
              <a:rPr lang="en-IN" b="1" u="sng" dirty="0" smtClean="0">
                <a:latin typeface="Times New Roman" panose="02020603050405020304" pitchFamily="18" charset="0"/>
                <a:cs typeface="Times New Roman" panose="02020603050405020304" pitchFamily="18" charset="0"/>
              </a:rPr>
              <a:t>CASE CONTROL STUDY</a:t>
            </a:r>
            <a:endParaRPr lang="en-IN"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IN" sz="2400" dirty="0" smtClean="0">
                <a:latin typeface="Times New Roman" panose="02020603050405020304" pitchFamily="18" charset="0"/>
                <a:cs typeface="Times New Roman" panose="02020603050405020304" pitchFamily="18" charset="0"/>
              </a:rPr>
              <a:t> Also called retrospective studies.</a:t>
            </a:r>
          </a:p>
          <a:p>
            <a:r>
              <a:rPr lang="en-IN" sz="2400" dirty="0" smtClean="0">
                <a:latin typeface="Times New Roman" panose="02020603050405020304" pitchFamily="18" charset="0"/>
                <a:cs typeface="Times New Roman" panose="02020603050405020304" pitchFamily="18" charset="0"/>
              </a:rPr>
              <a:t>Features :</a:t>
            </a:r>
          </a:p>
          <a:p>
            <a:r>
              <a:rPr lang="en-US" sz="2400" dirty="0" smtClean="0">
                <a:latin typeface="Times New Roman" panose="02020603050405020304" pitchFamily="18" charset="0"/>
                <a:cs typeface="Times New Roman" panose="02020603050405020304" pitchFamily="18" charset="0"/>
              </a:rPr>
              <a:t>Both </a:t>
            </a:r>
            <a:r>
              <a:rPr lang="en-US" sz="2400" dirty="0">
                <a:latin typeface="Times New Roman" panose="02020603050405020304" pitchFamily="18" charset="0"/>
                <a:cs typeface="Times New Roman" panose="02020603050405020304" pitchFamily="18" charset="0"/>
              </a:rPr>
              <a:t>exposure and outcome (disease) have </a:t>
            </a:r>
            <a:r>
              <a:rPr lang="en-US" sz="2400" dirty="0" smtClean="0">
                <a:latin typeface="Times New Roman" panose="02020603050405020304" pitchFamily="18" charset="0"/>
                <a:cs typeface="Times New Roman" panose="02020603050405020304" pitchFamily="18" charset="0"/>
              </a:rPr>
              <a:t>occurred before </a:t>
            </a:r>
            <a:r>
              <a:rPr lang="en-US" sz="2400" dirty="0">
                <a:latin typeface="Times New Roman" panose="02020603050405020304" pitchFamily="18" charset="0"/>
                <a:cs typeface="Times New Roman" panose="02020603050405020304" pitchFamily="18" charset="0"/>
              </a:rPr>
              <a:t>the start of the study</a:t>
            </a:r>
          </a:p>
          <a:p>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study proceeds backwards from effect to </a:t>
            </a:r>
            <a:r>
              <a:rPr lang="en-US" sz="2400" dirty="0" smtClean="0">
                <a:latin typeface="Times New Roman" panose="02020603050405020304" pitchFamily="18" charset="0"/>
                <a:cs typeface="Times New Roman" panose="02020603050405020304" pitchFamily="18" charset="0"/>
              </a:rPr>
              <a:t>cause; </a:t>
            </a:r>
            <a:r>
              <a:rPr lang="en-IN" sz="2400" dirty="0" smtClean="0">
                <a:latin typeface="Times New Roman" panose="02020603050405020304" pitchFamily="18" charset="0"/>
                <a:cs typeface="Times New Roman" panose="02020603050405020304" pitchFamily="18" charset="0"/>
              </a:rPr>
              <a:t>and</a:t>
            </a:r>
            <a:endParaRPr lang="en-IN" sz="2400" dirty="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 It </a:t>
            </a:r>
            <a:r>
              <a:rPr lang="en-US" sz="2400" dirty="0">
                <a:latin typeface="Times New Roman" panose="02020603050405020304" pitchFamily="18" charset="0"/>
                <a:cs typeface="Times New Roman" panose="02020603050405020304" pitchFamily="18" charset="0"/>
              </a:rPr>
              <a:t>uses a control or comparison group to support </a:t>
            </a:r>
            <a:r>
              <a:rPr lang="en-US" sz="2400" dirty="0" smtClean="0">
                <a:latin typeface="Times New Roman" panose="02020603050405020304" pitchFamily="18" charset="0"/>
                <a:cs typeface="Times New Roman" panose="02020603050405020304" pitchFamily="18" charset="0"/>
              </a:rPr>
              <a:t>or </a:t>
            </a:r>
            <a:r>
              <a:rPr lang="en-IN" sz="2400" dirty="0" smtClean="0">
                <a:latin typeface="Times New Roman" panose="02020603050405020304" pitchFamily="18" charset="0"/>
                <a:cs typeface="Times New Roman" panose="02020603050405020304" pitchFamily="18" charset="0"/>
              </a:rPr>
              <a:t>refute </a:t>
            </a:r>
            <a:r>
              <a:rPr lang="en-IN" sz="2400" dirty="0">
                <a:latin typeface="Times New Roman" panose="02020603050405020304" pitchFamily="18" charset="0"/>
                <a:cs typeface="Times New Roman" panose="02020603050405020304" pitchFamily="18" charset="0"/>
              </a:rPr>
              <a:t>an inference</a:t>
            </a:r>
          </a:p>
        </p:txBody>
      </p:sp>
    </p:spTree>
    <p:extLst>
      <p:ext uri="{BB962C8B-B14F-4D97-AF65-F5344CB8AC3E}">
        <p14:creationId xmlns:p14="http://schemas.microsoft.com/office/powerpoint/2010/main" val="11103757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curtains"/>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3725" y="176270"/>
            <a:ext cx="10880075" cy="6000693"/>
          </a:xfrm>
        </p:spPr>
        <p:txBody>
          <a:bodyPr>
            <a:normAutofit/>
          </a:bodyPr>
          <a:lstStyle/>
          <a:p>
            <a:r>
              <a:rPr lang="en-US" sz="2400" dirty="0">
                <a:latin typeface="Times New Roman" panose="02020603050405020304" pitchFamily="18" charset="0"/>
                <a:cs typeface="Times New Roman" panose="02020603050405020304" pitchFamily="18" charset="0"/>
              </a:rPr>
              <a:t>Case control studies are basically comparison studies.</a:t>
            </a:r>
          </a:p>
          <a:p>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Cases </a:t>
            </a:r>
            <a:r>
              <a:rPr lang="en-US" sz="2400" dirty="0">
                <a:latin typeface="Times New Roman" panose="02020603050405020304" pitchFamily="18" charset="0"/>
                <a:cs typeface="Times New Roman" panose="02020603050405020304" pitchFamily="18" charset="0"/>
              </a:rPr>
              <a:t>and controls must be comparable with respect </a:t>
            </a:r>
            <a:r>
              <a:rPr lang="en-US" sz="2400" dirty="0" smtClean="0">
                <a:latin typeface="Times New Roman" panose="02020603050405020304" pitchFamily="18" charset="0"/>
                <a:cs typeface="Times New Roman" panose="02020603050405020304" pitchFamily="18" charset="0"/>
              </a:rPr>
              <a:t>to known </a:t>
            </a:r>
            <a:r>
              <a:rPr lang="en-US" sz="2400" dirty="0">
                <a:latin typeface="Times New Roman" panose="02020603050405020304" pitchFamily="18" charset="0"/>
                <a:cs typeface="Times New Roman" panose="02020603050405020304" pitchFamily="18" charset="0"/>
              </a:rPr>
              <a:t>"</a:t>
            </a:r>
            <a:r>
              <a:rPr lang="en-US" sz="2400" dirty="0" smtClean="0">
                <a:latin typeface="Times New Roman" panose="02020603050405020304" pitchFamily="18" charset="0"/>
                <a:cs typeface="Times New Roman" panose="02020603050405020304" pitchFamily="18" charset="0"/>
              </a:rPr>
              <a:t>confounding </a:t>
            </a:r>
            <a:r>
              <a:rPr lang="en-US" sz="2400" dirty="0">
                <a:latin typeface="Times New Roman" panose="02020603050405020304" pitchFamily="18" charset="0"/>
                <a:cs typeface="Times New Roman" panose="02020603050405020304" pitchFamily="18" charset="0"/>
              </a:rPr>
              <a:t>factors" such as age, sex, </a:t>
            </a:r>
            <a:r>
              <a:rPr lang="en-US" sz="2400" dirty="0" smtClean="0">
                <a:latin typeface="Times New Roman" panose="02020603050405020304" pitchFamily="18" charset="0"/>
                <a:cs typeface="Times New Roman" panose="02020603050405020304" pitchFamily="18" charset="0"/>
              </a:rPr>
              <a:t>occupation,</a:t>
            </a:r>
            <a:r>
              <a:rPr lang="en-IN" sz="2400" dirty="0" smtClean="0">
                <a:latin typeface="Times New Roman" panose="02020603050405020304" pitchFamily="18" charset="0"/>
                <a:cs typeface="Times New Roman" panose="02020603050405020304" pitchFamily="18" charset="0"/>
              </a:rPr>
              <a:t>social </a:t>
            </a:r>
            <a:r>
              <a:rPr lang="en-IN" sz="2400" dirty="0">
                <a:latin typeface="Times New Roman" panose="02020603050405020304" pitchFamily="18" charset="0"/>
                <a:cs typeface="Times New Roman" panose="02020603050405020304" pitchFamily="18" charset="0"/>
              </a:rPr>
              <a:t>status, </a:t>
            </a:r>
            <a:r>
              <a:rPr lang="en-IN" sz="2400" dirty="0" smtClean="0">
                <a:latin typeface="Times New Roman" panose="02020603050405020304" pitchFamily="18" charset="0"/>
                <a:cs typeface="Times New Roman" panose="02020603050405020304" pitchFamily="18" charset="0"/>
              </a:rPr>
              <a:t>etc.</a:t>
            </a:r>
          </a:p>
          <a:p>
            <a:pPr marL="0" indent="0">
              <a:buNone/>
            </a:pPr>
            <a:endParaRPr lang="en-IN" sz="2400" dirty="0" smtClean="0">
              <a:latin typeface="Times New Roman" panose="02020603050405020304" pitchFamily="18" charset="0"/>
              <a:cs typeface="Times New Roman" panose="02020603050405020304" pitchFamily="18" charset="0"/>
            </a:endParaRPr>
          </a:p>
          <a:p>
            <a:r>
              <a:rPr lang="en-IN" sz="2400" b="1" u="sng" dirty="0" smtClean="0">
                <a:latin typeface="Times New Roman" panose="02020603050405020304" pitchFamily="18" charset="0"/>
                <a:cs typeface="Times New Roman" panose="02020603050405020304" pitchFamily="18" charset="0"/>
              </a:rPr>
              <a:t>BASIC STEPS</a:t>
            </a:r>
          </a:p>
          <a:p>
            <a:pPr>
              <a:buFont typeface="Wingdings" panose="05000000000000000000" pitchFamily="2" charset="2"/>
              <a:buChar char="v"/>
            </a:pPr>
            <a:r>
              <a:rPr lang="en-US" sz="2400" dirty="0" smtClean="0">
                <a:latin typeface="Times New Roman" panose="02020603050405020304" pitchFamily="18" charset="0"/>
                <a:cs typeface="Times New Roman" panose="02020603050405020304" pitchFamily="18" charset="0"/>
              </a:rPr>
              <a:t>Selection </a:t>
            </a:r>
            <a:r>
              <a:rPr lang="en-US" sz="2400" dirty="0">
                <a:latin typeface="Times New Roman" panose="02020603050405020304" pitchFamily="18" charset="0"/>
                <a:cs typeface="Times New Roman" panose="02020603050405020304" pitchFamily="18" charset="0"/>
              </a:rPr>
              <a:t>of cases and controls</a:t>
            </a:r>
          </a:p>
          <a:p>
            <a:pPr>
              <a:buFont typeface="Wingdings" panose="05000000000000000000" pitchFamily="2" charset="2"/>
              <a:buChar char="v"/>
            </a:pPr>
            <a:r>
              <a:rPr lang="en-IN" sz="2400" dirty="0" smtClean="0">
                <a:latin typeface="Times New Roman" panose="02020603050405020304" pitchFamily="18" charset="0"/>
                <a:cs typeface="Times New Roman" panose="02020603050405020304" pitchFamily="18" charset="0"/>
              </a:rPr>
              <a:t>Matching</a:t>
            </a:r>
            <a:endParaRPr lang="en-IN" sz="2400" dirty="0">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en-US" sz="2400" dirty="0" smtClean="0">
                <a:latin typeface="Times New Roman" panose="02020603050405020304" pitchFamily="18" charset="0"/>
                <a:cs typeface="Times New Roman" panose="02020603050405020304" pitchFamily="18" charset="0"/>
              </a:rPr>
              <a:t>Measurement </a:t>
            </a:r>
            <a:r>
              <a:rPr lang="en-US" sz="2400" dirty="0">
                <a:latin typeface="Times New Roman" panose="02020603050405020304" pitchFamily="18" charset="0"/>
                <a:cs typeface="Times New Roman" panose="02020603050405020304" pitchFamily="18" charset="0"/>
              </a:rPr>
              <a:t>of exposure, and</a:t>
            </a:r>
          </a:p>
          <a:p>
            <a:pPr>
              <a:buFont typeface="Wingdings" panose="05000000000000000000" pitchFamily="2" charset="2"/>
              <a:buChar char="v"/>
            </a:pPr>
            <a:r>
              <a:rPr lang="en-IN" sz="2400" dirty="0" smtClean="0">
                <a:latin typeface="Times New Roman" panose="02020603050405020304" pitchFamily="18" charset="0"/>
                <a:cs typeface="Times New Roman" panose="02020603050405020304" pitchFamily="18" charset="0"/>
              </a:rPr>
              <a:t>Analysis </a:t>
            </a:r>
            <a:r>
              <a:rPr lang="en-IN" sz="2400" dirty="0">
                <a:latin typeface="Times New Roman" panose="02020603050405020304" pitchFamily="18" charset="0"/>
                <a:cs typeface="Times New Roman" panose="02020603050405020304" pitchFamily="18" charset="0"/>
              </a:rPr>
              <a:t>and interpretation</a:t>
            </a:r>
          </a:p>
        </p:txBody>
      </p:sp>
    </p:spTree>
    <p:extLst>
      <p:ext uri="{BB962C8B-B14F-4D97-AF65-F5344CB8AC3E}">
        <p14:creationId xmlns:p14="http://schemas.microsoft.com/office/powerpoint/2010/main" val="29089249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curtains"/>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2593" y="0"/>
            <a:ext cx="8911687" cy="1280890"/>
          </a:xfrm>
        </p:spPr>
        <p:txBody>
          <a:bodyPr/>
          <a:lstStyle/>
          <a:p>
            <a:pPr algn="ctr"/>
            <a:r>
              <a:rPr lang="en-IN" b="1" u="sng" dirty="0">
                <a:latin typeface="Times New Roman" panose="02020603050405020304" pitchFamily="18" charset="0"/>
                <a:cs typeface="Times New Roman" panose="02020603050405020304" pitchFamily="18" charset="0"/>
              </a:rPr>
              <a:t>COHORT STUDY</a:t>
            </a:r>
            <a:endParaRPr lang="en-IN"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IN" sz="2400" dirty="0" smtClean="0">
                <a:latin typeface="Times New Roman" panose="02020603050405020304" pitchFamily="18" charset="0"/>
                <a:cs typeface="Times New Roman" panose="02020603050405020304" pitchFamily="18" charset="0"/>
              </a:rPr>
              <a:t>Also called prospective </a:t>
            </a:r>
            <a:r>
              <a:rPr lang="en-IN" sz="2400" dirty="0">
                <a:latin typeface="Times New Roman" panose="02020603050405020304" pitchFamily="18" charset="0"/>
                <a:cs typeface="Times New Roman" panose="02020603050405020304" pitchFamily="18" charset="0"/>
              </a:rPr>
              <a:t>study, </a:t>
            </a:r>
            <a:r>
              <a:rPr lang="en-IN" sz="2400" dirty="0" smtClean="0">
                <a:latin typeface="Times New Roman" panose="02020603050405020304" pitchFamily="18" charset="0"/>
                <a:cs typeface="Times New Roman" panose="02020603050405020304" pitchFamily="18" charset="0"/>
              </a:rPr>
              <a:t>longitudinal </a:t>
            </a:r>
            <a:r>
              <a:rPr lang="en-US" sz="2400" dirty="0" smtClean="0">
                <a:latin typeface="Times New Roman" panose="02020603050405020304" pitchFamily="18" charset="0"/>
                <a:cs typeface="Times New Roman" panose="02020603050405020304" pitchFamily="18" charset="0"/>
              </a:rPr>
              <a:t>study</a:t>
            </a:r>
            <a:r>
              <a:rPr lang="en-US" sz="2400" dirty="0">
                <a:latin typeface="Times New Roman" panose="02020603050405020304" pitchFamily="18" charset="0"/>
                <a:cs typeface="Times New Roman" panose="02020603050405020304" pitchFamily="18" charset="0"/>
              </a:rPr>
              <a:t>, incidence study, and forward-looking </a:t>
            </a:r>
            <a:r>
              <a:rPr lang="en-US" sz="2400" dirty="0" smtClean="0">
                <a:latin typeface="Times New Roman" panose="02020603050405020304" pitchFamily="18" charset="0"/>
                <a:cs typeface="Times New Roman" panose="02020603050405020304" pitchFamily="18" charset="0"/>
              </a:rPr>
              <a:t>study.</a:t>
            </a:r>
          </a:p>
          <a:p>
            <a:r>
              <a:rPr lang="en-US" sz="2400" dirty="0">
                <a:latin typeface="Times New Roman" panose="02020603050405020304" pitchFamily="18" charset="0"/>
                <a:cs typeface="Times New Roman" panose="02020603050405020304" pitchFamily="18" charset="0"/>
              </a:rPr>
              <a:t>the cohorts are identified prior to the appearance </a:t>
            </a:r>
            <a:r>
              <a:rPr lang="en-US" sz="2400" dirty="0" smtClean="0">
                <a:latin typeface="Times New Roman" panose="02020603050405020304" pitchFamily="18" charset="0"/>
                <a:cs typeface="Times New Roman" panose="02020603050405020304" pitchFamily="18" charset="0"/>
              </a:rPr>
              <a:t>of</a:t>
            </a:r>
            <a:r>
              <a:rPr lang="en-IN" sz="2400" dirty="0" smtClean="0">
                <a:latin typeface="Times New Roman" panose="02020603050405020304" pitchFamily="18" charset="0"/>
                <a:cs typeface="Times New Roman" panose="02020603050405020304" pitchFamily="18" charset="0"/>
              </a:rPr>
              <a:t>the </a:t>
            </a:r>
            <a:r>
              <a:rPr lang="en-IN" sz="2400" dirty="0">
                <a:latin typeface="Times New Roman" panose="02020603050405020304" pitchFamily="18" charset="0"/>
                <a:cs typeface="Times New Roman" panose="02020603050405020304" pitchFamily="18" charset="0"/>
              </a:rPr>
              <a:t>disease under </a:t>
            </a:r>
            <a:r>
              <a:rPr lang="en-IN" sz="2400" dirty="0" smtClean="0">
                <a:latin typeface="Times New Roman" panose="02020603050405020304" pitchFamily="18" charset="0"/>
                <a:cs typeface="Times New Roman" panose="02020603050405020304" pitchFamily="18" charset="0"/>
              </a:rPr>
              <a:t>investigation.</a:t>
            </a:r>
            <a:endParaRPr lang="en-IN" sz="2400" dirty="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study groups, so defined, are observed over </a:t>
            </a:r>
            <a:r>
              <a:rPr lang="en-US" sz="2400" dirty="0" smtClean="0">
                <a:latin typeface="Times New Roman" panose="02020603050405020304" pitchFamily="18" charset="0"/>
                <a:cs typeface="Times New Roman" panose="02020603050405020304" pitchFamily="18" charset="0"/>
              </a:rPr>
              <a:t>a period </a:t>
            </a:r>
            <a:r>
              <a:rPr lang="en-US" sz="2400" dirty="0">
                <a:latin typeface="Times New Roman" panose="02020603050405020304" pitchFamily="18" charset="0"/>
                <a:cs typeface="Times New Roman" panose="02020603050405020304" pitchFamily="18" charset="0"/>
              </a:rPr>
              <a:t>of time to determine the frequency </a:t>
            </a:r>
            <a:r>
              <a:rPr lang="en-US" sz="2400" dirty="0" smtClean="0">
                <a:latin typeface="Times New Roman" panose="02020603050405020304" pitchFamily="18" charset="0"/>
                <a:cs typeface="Times New Roman" panose="02020603050405020304" pitchFamily="18" charset="0"/>
              </a:rPr>
              <a:t>of </a:t>
            </a:r>
            <a:r>
              <a:rPr lang="en-IN" sz="2400" dirty="0" smtClean="0">
                <a:latin typeface="Times New Roman" panose="02020603050405020304" pitchFamily="18" charset="0"/>
                <a:cs typeface="Times New Roman" panose="02020603050405020304" pitchFamily="18" charset="0"/>
              </a:rPr>
              <a:t>disease </a:t>
            </a:r>
            <a:r>
              <a:rPr lang="en-IN" sz="2400" dirty="0">
                <a:latin typeface="Times New Roman" panose="02020603050405020304" pitchFamily="18" charset="0"/>
                <a:cs typeface="Times New Roman" panose="02020603050405020304" pitchFamily="18" charset="0"/>
              </a:rPr>
              <a:t>among </a:t>
            </a:r>
            <a:r>
              <a:rPr lang="en-IN" sz="2400" dirty="0" smtClean="0">
                <a:latin typeface="Times New Roman" panose="02020603050405020304" pitchFamily="18" charset="0"/>
                <a:cs typeface="Times New Roman" panose="02020603050405020304" pitchFamily="18" charset="0"/>
              </a:rPr>
              <a:t>them.</a:t>
            </a:r>
            <a:endParaRPr lang="en-IN" sz="2400" dirty="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the study proceeds forward from cause to </a:t>
            </a:r>
            <a:r>
              <a:rPr lang="en-US" sz="2400" dirty="0" smtClean="0">
                <a:latin typeface="Times New Roman" panose="02020603050405020304" pitchFamily="18" charset="0"/>
                <a:cs typeface="Times New Roman" panose="02020603050405020304" pitchFamily="18" charset="0"/>
              </a:rPr>
              <a:t>effect.</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888683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curtains"/>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88125" y="209319"/>
            <a:ext cx="10576193" cy="6411817"/>
          </a:xfrm>
        </p:spPr>
        <p:txBody>
          <a:bodyPr/>
          <a:lstStyle/>
          <a:p>
            <a:r>
              <a:rPr lang="en-US" dirty="0"/>
              <a:t>"</a:t>
            </a:r>
            <a:r>
              <a:rPr lang="en-US" sz="2400" dirty="0">
                <a:latin typeface="Times New Roman" panose="02020603050405020304" pitchFamily="18" charset="0"/>
                <a:cs typeface="Times New Roman" panose="02020603050405020304" pitchFamily="18" charset="0"/>
              </a:rPr>
              <a:t>cohort" is defined as a group </a:t>
            </a:r>
            <a:r>
              <a:rPr lang="en-US" sz="2400" dirty="0" smtClean="0">
                <a:latin typeface="Times New Roman" panose="02020603050405020304" pitchFamily="18" charset="0"/>
                <a:cs typeface="Times New Roman" panose="02020603050405020304" pitchFamily="18" charset="0"/>
              </a:rPr>
              <a:t>of people </a:t>
            </a:r>
            <a:r>
              <a:rPr lang="en-US" sz="2400" dirty="0">
                <a:latin typeface="Times New Roman" panose="02020603050405020304" pitchFamily="18" charset="0"/>
                <a:cs typeface="Times New Roman" panose="02020603050405020304" pitchFamily="18" charset="0"/>
              </a:rPr>
              <a:t>who share a common characteristic or </a:t>
            </a:r>
            <a:r>
              <a:rPr lang="en-US" sz="2400" dirty="0" smtClean="0">
                <a:latin typeface="Times New Roman" panose="02020603050405020304" pitchFamily="18" charset="0"/>
                <a:cs typeface="Times New Roman" panose="02020603050405020304" pitchFamily="18" charset="0"/>
              </a:rPr>
              <a:t>experience within </a:t>
            </a:r>
            <a:r>
              <a:rPr lang="en-US" sz="2400" dirty="0">
                <a:latin typeface="Times New Roman" panose="02020603050405020304" pitchFamily="18" charset="0"/>
                <a:cs typeface="Times New Roman" panose="02020603050405020304" pitchFamily="18" charset="0"/>
              </a:rPr>
              <a:t>a defined time period (e.g., age, occupation, </a:t>
            </a:r>
            <a:r>
              <a:rPr lang="en-US" sz="2400" dirty="0" smtClean="0">
                <a:latin typeface="Times New Roman" panose="02020603050405020304" pitchFamily="18" charset="0"/>
                <a:cs typeface="Times New Roman" panose="02020603050405020304" pitchFamily="18" charset="0"/>
              </a:rPr>
              <a:t>exposure to </a:t>
            </a:r>
            <a:r>
              <a:rPr lang="en-US" sz="2400" dirty="0">
                <a:latin typeface="Times New Roman" panose="02020603050405020304" pitchFamily="18" charset="0"/>
                <a:cs typeface="Times New Roman" panose="02020603050405020304" pitchFamily="18" charset="0"/>
              </a:rPr>
              <a:t>a drug or vaccine, pregnancy, insured persons, </a:t>
            </a:r>
            <a:r>
              <a:rPr lang="en-US" sz="2400" dirty="0" err="1">
                <a:latin typeface="Times New Roman" panose="02020603050405020304" pitchFamily="18" charset="0"/>
                <a:cs typeface="Times New Roman" panose="02020603050405020304" pitchFamily="18" charset="0"/>
              </a:rPr>
              <a:t>etc</a:t>
            </a:r>
            <a:r>
              <a:rPr lang="en-US" sz="2400" dirty="0" smtClean="0">
                <a:latin typeface="Times New Roman" panose="02020603050405020304" pitchFamily="18" charset="0"/>
                <a:cs typeface="Times New Roman" panose="02020603050405020304" pitchFamily="18" charset="0"/>
              </a:rPr>
              <a:t>).</a:t>
            </a:r>
          </a:p>
          <a:p>
            <a:r>
              <a:rPr lang="en-IN" sz="2400" b="1" dirty="0">
                <a:latin typeface="Times New Roman" panose="02020603050405020304" pitchFamily="18" charset="0"/>
                <a:cs typeface="Times New Roman" panose="02020603050405020304" pitchFamily="18" charset="0"/>
              </a:rPr>
              <a:t>Indications for cohort </a:t>
            </a:r>
            <a:r>
              <a:rPr lang="en-IN" sz="2400" b="1" dirty="0" smtClean="0">
                <a:latin typeface="Times New Roman" panose="02020603050405020304" pitchFamily="18" charset="0"/>
                <a:cs typeface="Times New Roman" panose="02020603050405020304" pitchFamily="18" charset="0"/>
              </a:rPr>
              <a:t>studies</a:t>
            </a:r>
          </a:p>
          <a:p>
            <a:r>
              <a:rPr lang="en-US" sz="2400" dirty="0" smtClean="0">
                <a:latin typeface="Times New Roman" panose="02020603050405020304" pitchFamily="18" charset="0"/>
                <a:cs typeface="Times New Roman" panose="02020603050405020304" pitchFamily="18" charset="0"/>
              </a:rPr>
              <a:t>good evidence </a:t>
            </a:r>
            <a:r>
              <a:rPr lang="en-US" sz="2400" dirty="0">
                <a:latin typeface="Times New Roman" panose="02020603050405020304" pitchFamily="18" charset="0"/>
                <a:cs typeface="Times New Roman" panose="02020603050405020304" pitchFamily="18" charset="0"/>
              </a:rPr>
              <a:t>of an association between exposure and </a:t>
            </a:r>
            <a:r>
              <a:rPr lang="en-US" sz="2400" dirty="0" err="1" smtClean="0">
                <a:latin typeface="Times New Roman" panose="02020603050405020304" pitchFamily="18" charset="0"/>
                <a:cs typeface="Times New Roman" panose="02020603050405020304" pitchFamily="18" charset="0"/>
              </a:rPr>
              <a:t>disease,as</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derived from clinical observations and supported. </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when exposure </a:t>
            </a:r>
            <a:r>
              <a:rPr lang="en-US" sz="2400" dirty="0" smtClean="0">
                <a:latin typeface="Times New Roman" panose="02020603050405020304" pitchFamily="18" charset="0"/>
                <a:cs typeface="Times New Roman" panose="02020603050405020304" pitchFamily="18" charset="0"/>
              </a:rPr>
              <a:t>is rare</a:t>
            </a:r>
            <a:r>
              <a:rPr lang="en-US" sz="2400" dirty="0">
                <a:latin typeface="Times New Roman" panose="02020603050405020304" pitchFamily="18" charset="0"/>
                <a:cs typeface="Times New Roman" panose="02020603050405020304" pitchFamily="18" charset="0"/>
              </a:rPr>
              <a:t>, but the incidence of disease high among exposed, </a:t>
            </a:r>
            <a:r>
              <a:rPr lang="en-US" sz="2400" dirty="0" err="1">
                <a:latin typeface="Times New Roman" panose="02020603050405020304" pitchFamily="18" charset="0"/>
                <a:cs typeface="Times New Roman" panose="02020603050405020304" pitchFamily="18" charset="0"/>
              </a:rPr>
              <a:t>e,g</a:t>
            </a:r>
            <a:r>
              <a:rPr lang="en-US" sz="2400" dirty="0" smtClean="0">
                <a:latin typeface="Times New Roman" panose="02020603050405020304" pitchFamily="18" charset="0"/>
                <a:cs typeface="Times New Roman" panose="02020603050405020304" pitchFamily="18" charset="0"/>
              </a:rPr>
              <a:t>., special </a:t>
            </a:r>
            <a:r>
              <a:rPr lang="en-US" sz="2400" dirty="0">
                <a:latin typeface="Times New Roman" panose="02020603050405020304" pitchFamily="18" charset="0"/>
                <a:cs typeface="Times New Roman" panose="02020603050405020304" pitchFamily="18" charset="0"/>
              </a:rPr>
              <a:t>exposure groups like those in industries, exposure </a:t>
            </a:r>
            <a:r>
              <a:rPr lang="en-US" sz="2400" dirty="0" smtClean="0">
                <a:latin typeface="Times New Roman" panose="02020603050405020304" pitchFamily="18" charset="0"/>
                <a:cs typeface="Times New Roman" panose="02020603050405020304" pitchFamily="18" charset="0"/>
              </a:rPr>
              <a:t>to X-rays</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etc</a:t>
            </a:r>
            <a:r>
              <a:rPr lang="en-US" sz="2400" dirty="0">
                <a:latin typeface="Times New Roman" panose="02020603050405020304" pitchFamily="18" charset="0"/>
                <a:cs typeface="Times New Roman" panose="02020603050405020304" pitchFamily="18" charset="0"/>
              </a:rPr>
              <a:t> </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when attrition of study population can </a:t>
            </a:r>
            <a:r>
              <a:rPr lang="en-US" sz="2400" dirty="0" smtClean="0">
                <a:latin typeface="Times New Roman" panose="02020603050405020304" pitchFamily="18" charset="0"/>
                <a:cs typeface="Times New Roman" panose="02020603050405020304" pitchFamily="18" charset="0"/>
              </a:rPr>
              <a:t>be minimized</a:t>
            </a:r>
            <a:r>
              <a:rPr lang="en-US" sz="2400" dirty="0">
                <a:latin typeface="Times New Roman" panose="02020603050405020304" pitchFamily="18" charset="0"/>
                <a:cs typeface="Times New Roman" panose="02020603050405020304" pitchFamily="18" charset="0"/>
              </a:rPr>
              <a:t>, e.g., follow-up is easy, </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when </a:t>
            </a:r>
            <a:r>
              <a:rPr lang="en-US" sz="2400" dirty="0">
                <a:latin typeface="Times New Roman" panose="02020603050405020304" pitchFamily="18" charset="0"/>
                <a:cs typeface="Times New Roman" panose="02020603050405020304" pitchFamily="18" charset="0"/>
              </a:rPr>
              <a:t>ample </a:t>
            </a:r>
            <a:r>
              <a:rPr lang="en-US" sz="2400" dirty="0" smtClean="0">
                <a:latin typeface="Times New Roman" panose="02020603050405020304" pitchFamily="18" charset="0"/>
                <a:cs typeface="Times New Roman" panose="02020603050405020304" pitchFamily="18" charset="0"/>
              </a:rPr>
              <a:t>funds</a:t>
            </a:r>
            <a:r>
              <a:rPr lang="en-IN" sz="2400" dirty="0" smtClean="0">
                <a:latin typeface="Times New Roman" panose="02020603050405020304" pitchFamily="18" charset="0"/>
                <a:cs typeface="Times New Roman" panose="02020603050405020304" pitchFamily="18" charset="0"/>
              </a:rPr>
              <a:t>are </a:t>
            </a:r>
            <a:r>
              <a:rPr lang="en-IN" sz="2400" dirty="0">
                <a:latin typeface="Times New Roman" panose="02020603050405020304" pitchFamily="18" charset="0"/>
                <a:cs typeface="Times New Roman" panose="02020603050405020304" pitchFamily="18" charset="0"/>
              </a:rPr>
              <a:t>available.</a:t>
            </a:r>
          </a:p>
        </p:txBody>
      </p:sp>
    </p:spTree>
    <p:extLst>
      <p:ext uri="{BB962C8B-B14F-4D97-AF65-F5344CB8AC3E}">
        <p14:creationId xmlns:p14="http://schemas.microsoft.com/office/powerpoint/2010/main" val="1680006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curtains"/>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latin typeface="Times New Roman" panose="02020603050405020304" pitchFamily="18" charset="0"/>
                <a:cs typeface="Times New Roman" panose="02020603050405020304" pitchFamily="18" charset="0"/>
              </a:rPr>
              <a:t>TYPES OF COHORT STUDIES</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IN" sz="2400" dirty="0">
                <a:latin typeface="Times New Roman" panose="02020603050405020304" pitchFamily="18" charset="0"/>
                <a:cs typeface="Times New Roman" panose="02020603050405020304" pitchFamily="18" charset="0"/>
              </a:rPr>
              <a:t>Prospective cohort studies</a:t>
            </a:r>
          </a:p>
          <a:p>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Retrospective cohort studies, and</a:t>
            </a:r>
          </a:p>
          <a:p>
            <a:r>
              <a:rPr lang="en-US" sz="2400" dirty="0" smtClean="0">
                <a:latin typeface="Times New Roman" panose="02020603050405020304" pitchFamily="18" charset="0"/>
                <a:cs typeface="Times New Roman" panose="02020603050405020304" pitchFamily="18" charset="0"/>
              </a:rPr>
              <a:t>A </a:t>
            </a:r>
            <a:r>
              <a:rPr lang="en-US" sz="2400" dirty="0">
                <a:latin typeface="Times New Roman" panose="02020603050405020304" pitchFamily="18" charset="0"/>
                <a:cs typeface="Times New Roman" panose="02020603050405020304" pitchFamily="18" charset="0"/>
              </a:rPr>
              <a:t>combination of retrospective and prospective </a:t>
            </a:r>
            <a:r>
              <a:rPr lang="en-US" sz="2400" dirty="0" smtClean="0">
                <a:latin typeface="Times New Roman" panose="02020603050405020304" pitchFamily="18" charset="0"/>
                <a:cs typeface="Times New Roman" panose="02020603050405020304" pitchFamily="18" charset="0"/>
              </a:rPr>
              <a:t>cohort </a:t>
            </a:r>
            <a:r>
              <a:rPr lang="en-IN" sz="2400" dirty="0" smtClean="0">
                <a:latin typeface="Times New Roman" panose="02020603050405020304" pitchFamily="18" charset="0"/>
                <a:cs typeface="Times New Roman" panose="02020603050405020304" pitchFamily="18" charset="0"/>
              </a:rPr>
              <a:t>studies</a:t>
            </a:r>
            <a:r>
              <a:rPr lang="en-IN"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9795660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curtains"/>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IN" sz="2400" b="1" dirty="0">
                <a:latin typeface="Times New Roman" panose="02020603050405020304" pitchFamily="18" charset="0"/>
                <a:cs typeface="Times New Roman" panose="02020603050405020304" pitchFamily="18" charset="0"/>
              </a:rPr>
              <a:t>Prospective cohort studies</a:t>
            </a:r>
          </a:p>
          <a:p>
            <a:r>
              <a:rPr lang="en-US" sz="2400" dirty="0">
                <a:latin typeface="Times New Roman" panose="02020603050405020304" pitchFamily="18" charset="0"/>
                <a:cs typeface="Times New Roman" panose="02020603050405020304" pitchFamily="18" charset="0"/>
              </a:rPr>
              <a:t>A prospective cohort study (or "current" cohort study) </a:t>
            </a:r>
            <a:r>
              <a:rPr lang="en-US" sz="2400" dirty="0" smtClean="0">
                <a:latin typeface="Times New Roman" panose="02020603050405020304" pitchFamily="18" charset="0"/>
                <a:cs typeface="Times New Roman" panose="02020603050405020304" pitchFamily="18" charset="0"/>
              </a:rPr>
              <a:t>is one </a:t>
            </a:r>
            <a:r>
              <a:rPr lang="en-US" sz="2400" dirty="0">
                <a:latin typeface="Times New Roman" panose="02020603050405020304" pitchFamily="18" charset="0"/>
                <a:cs typeface="Times New Roman" panose="02020603050405020304" pitchFamily="18" charset="0"/>
              </a:rPr>
              <a:t>in which the outcome (e.g., disease) has not </a:t>
            </a:r>
            <a:r>
              <a:rPr lang="en-US" sz="2400" dirty="0" smtClean="0">
                <a:latin typeface="Times New Roman" panose="02020603050405020304" pitchFamily="18" charset="0"/>
                <a:cs typeface="Times New Roman" panose="02020603050405020304" pitchFamily="18" charset="0"/>
              </a:rPr>
              <a:t>yet occurred </a:t>
            </a:r>
            <a:r>
              <a:rPr lang="en-US" sz="2400" dirty="0">
                <a:latin typeface="Times New Roman" panose="02020603050405020304" pitchFamily="18" charset="0"/>
                <a:cs typeface="Times New Roman" panose="02020603050405020304" pitchFamily="18" charset="0"/>
              </a:rPr>
              <a:t>at the time the investigation begins</a:t>
            </a:r>
            <a:r>
              <a:rPr lang="en-US" sz="2400" dirty="0" smtClean="0">
                <a:latin typeface="Times New Roman" panose="02020603050405020304" pitchFamily="18" charset="0"/>
                <a:cs typeface="Times New Roman" panose="02020603050405020304" pitchFamily="18" charset="0"/>
              </a:rPr>
              <a:t>.</a:t>
            </a:r>
          </a:p>
          <a:p>
            <a:r>
              <a:rPr lang="en-IN" sz="2400" b="1" dirty="0">
                <a:latin typeface="Times New Roman" panose="02020603050405020304" pitchFamily="18" charset="0"/>
                <a:cs typeface="Times New Roman" panose="02020603050405020304" pitchFamily="18" charset="0"/>
              </a:rPr>
              <a:t>Retrospective cohort </a:t>
            </a:r>
            <a:r>
              <a:rPr lang="en-IN" sz="2400" b="1" dirty="0" smtClean="0">
                <a:latin typeface="Times New Roman" panose="02020603050405020304" pitchFamily="18" charset="0"/>
                <a:cs typeface="Times New Roman" panose="02020603050405020304" pitchFamily="18" charset="0"/>
              </a:rPr>
              <a:t>studies</a:t>
            </a:r>
          </a:p>
          <a:p>
            <a:r>
              <a:rPr lang="en-US" sz="2400" dirty="0">
                <a:latin typeface="Times New Roman" panose="02020603050405020304" pitchFamily="18" charset="0"/>
                <a:cs typeface="Times New Roman" panose="02020603050405020304" pitchFamily="18" charset="0"/>
              </a:rPr>
              <a:t>A retrospective cohort study (or "historical" cohort </a:t>
            </a:r>
            <a:r>
              <a:rPr lang="en-US" sz="2400" dirty="0" smtClean="0">
                <a:latin typeface="Times New Roman" panose="02020603050405020304" pitchFamily="18" charset="0"/>
                <a:cs typeface="Times New Roman" panose="02020603050405020304" pitchFamily="18" charset="0"/>
              </a:rPr>
              <a:t>study) is </a:t>
            </a:r>
            <a:r>
              <a:rPr lang="en-US" sz="2400" dirty="0">
                <a:latin typeface="Times New Roman" panose="02020603050405020304" pitchFamily="18" charset="0"/>
                <a:cs typeface="Times New Roman" panose="02020603050405020304" pitchFamily="18" charset="0"/>
              </a:rPr>
              <a:t>one in which the outcomes have all occurred before </a:t>
            </a:r>
            <a:r>
              <a:rPr lang="en-US" sz="2400" dirty="0" smtClean="0">
                <a:latin typeface="Times New Roman" panose="02020603050405020304" pitchFamily="18" charset="0"/>
                <a:cs typeface="Times New Roman" panose="02020603050405020304" pitchFamily="18" charset="0"/>
              </a:rPr>
              <a:t>the </a:t>
            </a:r>
            <a:r>
              <a:rPr lang="en-IN" sz="2400" dirty="0" smtClean="0">
                <a:latin typeface="Times New Roman" panose="02020603050405020304" pitchFamily="18" charset="0"/>
                <a:cs typeface="Times New Roman" panose="02020603050405020304" pitchFamily="18" charset="0"/>
              </a:rPr>
              <a:t>start </a:t>
            </a:r>
            <a:r>
              <a:rPr lang="en-IN" sz="2400" dirty="0">
                <a:latin typeface="Times New Roman" panose="02020603050405020304" pitchFamily="18" charset="0"/>
                <a:cs typeface="Times New Roman" panose="02020603050405020304" pitchFamily="18" charset="0"/>
              </a:rPr>
              <a:t>of the </a:t>
            </a:r>
            <a:r>
              <a:rPr lang="en-IN" sz="2400" dirty="0" smtClean="0">
                <a:latin typeface="Times New Roman" panose="02020603050405020304" pitchFamily="18" charset="0"/>
                <a:cs typeface="Times New Roman" panose="02020603050405020304" pitchFamily="18" charset="0"/>
              </a:rPr>
              <a:t>investigation.</a:t>
            </a:r>
          </a:p>
          <a:p>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49136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curtains"/>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ELEMENTS OF A COHORT STUDY</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049137" y="1388125"/>
            <a:ext cx="9455475" cy="4523097"/>
          </a:xfrm>
        </p:spPr>
        <p:txBody>
          <a:bodyPr>
            <a:normAutofit/>
          </a:bodyPr>
          <a:lstStyle/>
          <a:p>
            <a:r>
              <a:rPr lang="en-IN" sz="2400" dirty="0">
                <a:latin typeface="Times New Roman" panose="02020603050405020304" pitchFamily="18" charset="0"/>
                <a:cs typeface="Times New Roman" panose="02020603050405020304" pitchFamily="18" charset="0"/>
              </a:rPr>
              <a:t>Selection of study subjects</a:t>
            </a:r>
          </a:p>
          <a:p>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Obtaining data on exposure</a:t>
            </a:r>
          </a:p>
          <a:p>
            <a:r>
              <a:rPr lang="en-US" sz="2400" dirty="0" smtClean="0">
                <a:latin typeface="Times New Roman" panose="02020603050405020304" pitchFamily="18" charset="0"/>
                <a:cs typeface="Times New Roman" panose="02020603050405020304" pitchFamily="18" charset="0"/>
              </a:rPr>
              <a:t>Selection </a:t>
            </a:r>
            <a:r>
              <a:rPr lang="en-US" sz="2400" dirty="0">
                <a:latin typeface="Times New Roman" panose="02020603050405020304" pitchFamily="18" charset="0"/>
                <a:cs typeface="Times New Roman" panose="02020603050405020304" pitchFamily="18" charset="0"/>
              </a:rPr>
              <a:t>of comparison groups</a:t>
            </a:r>
          </a:p>
          <a:p>
            <a:r>
              <a:rPr lang="en-IN" sz="2400" dirty="0" smtClean="0">
                <a:latin typeface="Times New Roman" panose="02020603050405020304" pitchFamily="18" charset="0"/>
                <a:cs typeface="Times New Roman" panose="02020603050405020304" pitchFamily="18" charset="0"/>
              </a:rPr>
              <a:t>Follow-up</a:t>
            </a:r>
            <a:r>
              <a:rPr lang="en-IN" sz="2400" dirty="0">
                <a:latin typeface="Times New Roman" panose="02020603050405020304" pitchFamily="18" charset="0"/>
                <a:cs typeface="Times New Roman" panose="02020603050405020304" pitchFamily="18" charset="0"/>
              </a:rPr>
              <a:t>, and</a:t>
            </a:r>
          </a:p>
          <a:p>
            <a:r>
              <a:rPr lang="en-IN" sz="2400" dirty="0" smtClean="0">
                <a:latin typeface="Times New Roman" panose="02020603050405020304" pitchFamily="18" charset="0"/>
                <a:cs typeface="Times New Roman" panose="02020603050405020304" pitchFamily="18" charset="0"/>
              </a:rPr>
              <a:t>Analysis</a:t>
            </a:r>
            <a:r>
              <a:rPr lang="en-IN"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6978867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curtains"/>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568" y="0"/>
            <a:ext cx="9668219" cy="1134737"/>
          </a:xfrm>
        </p:spPr>
        <p:txBody>
          <a:bodyPr/>
          <a:lstStyle/>
          <a:p>
            <a:pPr algn="ctr"/>
            <a:r>
              <a:rPr lang="en-IN" b="1" u="sng" dirty="0" smtClean="0">
                <a:latin typeface="Times New Roman" panose="02020603050405020304" pitchFamily="18" charset="0"/>
                <a:cs typeface="Times New Roman" panose="02020603050405020304" pitchFamily="18" charset="0"/>
              </a:rPr>
              <a:t>DEFINITION</a:t>
            </a:r>
            <a:endParaRPr lang="en-IN"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49995" y="1134737"/>
            <a:ext cx="10983817" cy="5607586"/>
          </a:xfrm>
        </p:spPr>
        <p:txBody>
          <a:bodyPr>
            <a:normAutofit/>
          </a:bodyPr>
          <a:lstStyle/>
          <a:p>
            <a:r>
              <a:rPr lang="en-US" sz="2400" i="1" dirty="0" smtClean="0">
                <a:latin typeface="Times New Roman" panose="02020603050405020304" pitchFamily="18" charset="0"/>
                <a:cs typeface="Times New Roman" panose="02020603050405020304" pitchFamily="18" charset="0"/>
              </a:rPr>
              <a:t>The </a:t>
            </a:r>
            <a:r>
              <a:rPr lang="en-US" sz="2400" i="1" dirty="0">
                <a:latin typeface="Times New Roman" panose="02020603050405020304" pitchFamily="18" charset="0"/>
                <a:cs typeface="Times New Roman" panose="02020603050405020304" pitchFamily="18" charset="0"/>
              </a:rPr>
              <a:t>study of the </a:t>
            </a:r>
            <a:r>
              <a:rPr lang="en-US" sz="2400" i="1" dirty="0" smtClean="0">
                <a:latin typeface="Times New Roman" panose="02020603050405020304" pitchFamily="18" charset="0"/>
                <a:cs typeface="Times New Roman" panose="02020603050405020304" pitchFamily="18" charset="0"/>
              </a:rPr>
              <a:t>distribution </a:t>
            </a:r>
            <a:r>
              <a:rPr lang="en-US" sz="2400" i="1" dirty="0">
                <a:latin typeface="Times New Roman" panose="02020603050405020304" pitchFamily="18" charset="0"/>
                <a:cs typeface="Times New Roman" panose="02020603050405020304" pitchFamily="18" charset="0"/>
              </a:rPr>
              <a:t>and determinants </a:t>
            </a:r>
            <a:r>
              <a:rPr lang="en-US" sz="2400" i="1" dirty="0" smtClean="0">
                <a:latin typeface="Times New Roman" panose="02020603050405020304" pitchFamily="18" charset="0"/>
                <a:cs typeface="Times New Roman" panose="02020603050405020304" pitchFamily="18" charset="0"/>
              </a:rPr>
              <a:t>of health-related </a:t>
            </a:r>
            <a:r>
              <a:rPr lang="en-US" sz="2400" dirty="0">
                <a:latin typeface="Times New Roman" panose="02020603050405020304" pitchFamily="18" charset="0"/>
                <a:cs typeface="Times New Roman" panose="02020603050405020304" pitchFamily="18" charset="0"/>
              </a:rPr>
              <a:t>states </a:t>
            </a:r>
            <a:r>
              <a:rPr lang="en-US" sz="2400" i="1" dirty="0">
                <a:latin typeface="Times New Roman" panose="02020603050405020304" pitchFamily="18" charset="0"/>
                <a:cs typeface="Times New Roman" panose="02020603050405020304" pitchFamily="18" charset="0"/>
              </a:rPr>
              <a:t>or </a:t>
            </a:r>
            <a:r>
              <a:rPr lang="en-US" sz="2400" i="1" dirty="0" smtClean="0">
                <a:latin typeface="Times New Roman" panose="02020603050405020304" pitchFamily="18" charset="0"/>
                <a:cs typeface="Times New Roman" panose="02020603050405020304" pitchFamily="18" charset="0"/>
              </a:rPr>
              <a:t>events </a:t>
            </a:r>
            <a:r>
              <a:rPr lang="en-US" sz="2400" i="1" dirty="0">
                <a:latin typeface="Times New Roman" panose="02020603050405020304" pitchFamily="18" charset="0"/>
                <a:cs typeface="Times New Roman" panose="02020603050405020304" pitchFamily="18" charset="0"/>
              </a:rPr>
              <a:t>in specified </a:t>
            </a:r>
            <a:r>
              <a:rPr lang="en-US" sz="2400" i="1" dirty="0" smtClean="0">
                <a:latin typeface="Times New Roman" panose="02020603050405020304" pitchFamily="18" charset="0"/>
                <a:cs typeface="Times New Roman" panose="02020603050405020304" pitchFamily="18" charset="0"/>
              </a:rPr>
              <a:t>populations, and </a:t>
            </a:r>
            <a:r>
              <a:rPr lang="en-US" sz="2400" i="1" dirty="0">
                <a:latin typeface="Times New Roman" panose="02020603050405020304" pitchFamily="18" charset="0"/>
                <a:cs typeface="Times New Roman" panose="02020603050405020304" pitchFamily="18" charset="0"/>
              </a:rPr>
              <a:t>the application of this study to the control of </a:t>
            </a:r>
            <a:r>
              <a:rPr lang="en-US" sz="2400" i="1" dirty="0" smtClean="0">
                <a:latin typeface="Times New Roman" panose="02020603050405020304" pitchFamily="18" charset="0"/>
                <a:cs typeface="Times New Roman" panose="02020603050405020304" pitchFamily="18" charset="0"/>
              </a:rPr>
              <a:t>health.</a:t>
            </a:r>
          </a:p>
          <a:p>
            <a:pPr marL="0" indent="0">
              <a:buNone/>
            </a:pPr>
            <a:endParaRPr lang="en-US" sz="2400" i="1" dirty="0" smtClean="0">
              <a:latin typeface="Times New Roman" panose="02020603050405020304" pitchFamily="18" charset="0"/>
              <a:cs typeface="Times New Roman" panose="02020603050405020304" pitchFamily="18" charset="0"/>
            </a:endParaRPr>
          </a:p>
          <a:p>
            <a:r>
              <a:rPr lang="en-IN" sz="2400" b="1" dirty="0">
                <a:latin typeface="Times New Roman" panose="02020603050405020304" pitchFamily="18" charset="0"/>
                <a:cs typeface="Times New Roman" panose="02020603050405020304" pitchFamily="18" charset="0"/>
              </a:rPr>
              <a:t>Aims of </a:t>
            </a:r>
            <a:r>
              <a:rPr lang="en-IN" sz="2400" b="1" dirty="0" smtClean="0">
                <a:latin typeface="Times New Roman" panose="02020603050405020304" pitchFamily="18" charset="0"/>
                <a:cs typeface="Times New Roman" panose="02020603050405020304" pitchFamily="18" charset="0"/>
              </a:rPr>
              <a:t>epidemiology</a:t>
            </a:r>
          </a:p>
          <a:p>
            <a:r>
              <a:rPr lang="en-US" sz="2400" dirty="0" smtClean="0">
                <a:latin typeface="Times New Roman" panose="02020603050405020304" pitchFamily="18" charset="0"/>
                <a:cs typeface="Times New Roman" panose="02020603050405020304" pitchFamily="18" charset="0"/>
              </a:rPr>
              <a:t>To </a:t>
            </a:r>
            <a:r>
              <a:rPr lang="en-US" sz="2400" dirty="0">
                <a:latin typeface="Times New Roman" panose="02020603050405020304" pitchFamily="18" charset="0"/>
                <a:cs typeface="Times New Roman" panose="02020603050405020304" pitchFamily="18" charset="0"/>
              </a:rPr>
              <a:t>describe the distribution and magnitude of </a:t>
            </a:r>
            <a:r>
              <a:rPr lang="en-US" sz="2400" dirty="0" smtClean="0">
                <a:latin typeface="Times New Roman" panose="02020603050405020304" pitchFamily="18" charset="0"/>
                <a:cs typeface="Times New Roman" panose="02020603050405020304" pitchFamily="18" charset="0"/>
              </a:rPr>
              <a:t>health and </a:t>
            </a:r>
            <a:r>
              <a:rPr lang="en-US" sz="2400" dirty="0">
                <a:latin typeface="Times New Roman" panose="02020603050405020304" pitchFamily="18" charset="0"/>
                <a:cs typeface="Times New Roman" panose="02020603050405020304" pitchFamily="18" charset="0"/>
              </a:rPr>
              <a:t>disease problems in human </a:t>
            </a:r>
            <a:r>
              <a:rPr lang="en-US" sz="2400" dirty="0" smtClean="0">
                <a:latin typeface="Times New Roman" panose="02020603050405020304" pitchFamily="18" charset="0"/>
                <a:cs typeface="Times New Roman" panose="02020603050405020304" pitchFamily="18" charset="0"/>
              </a:rPr>
              <a:t>populations</a:t>
            </a:r>
          </a:p>
          <a:p>
            <a:endParaRPr lang="en-US" sz="2400" dirty="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To </a:t>
            </a:r>
            <a:r>
              <a:rPr lang="en-US" sz="2400" dirty="0">
                <a:latin typeface="Times New Roman" panose="02020603050405020304" pitchFamily="18" charset="0"/>
                <a:cs typeface="Times New Roman" panose="02020603050405020304" pitchFamily="18" charset="0"/>
              </a:rPr>
              <a:t>identify </a:t>
            </a:r>
            <a:r>
              <a:rPr lang="en-US" sz="2400" dirty="0" err="1">
                <a:latin typeface="Times New Roman" panose="02020603050405020304" pitchFamily="18" charset="0"/>
                <a:cs typeface="Times New Roman" panose="02020603050405020304" pitchFamily="18" charset="0"/>
              </a:rPr>
              <a:t>aetiological</a:t>
            </a:r>
            <a:r>
              <a:rPr lang="en-US" sz="2400" dirty="0">
                <a:latin typeface="Times New Roman" panose="02020603050405020304" pitchFamily="18" charset="0"/>
                <a:cs typeface="Times New Roman" panose="02020603050405020304" pitchFamily="18" charset="0"/>
              </a:rPr>
              <a:t> factors </a:t>
            </a:r>
            <a:r>
              <a:rPr lang="en-US" sz="2400" dirty="0" smtClean="0">
                <a:latin typeface="Times New Roman" panose="02020603050405020304" pitchFamily="18" charset="0"/>
                <a:cs typeface="Times New Roman" panose="02020603050405020304" pitchFamily="18" charset="0"/>
              </a:rPr>
              <a:t>in the </a:t>
            </a:r>
            <a:r>
              <a:rPr lang="en-IN" sz="2400" dirty="0" smtClean="0">
                <a:latin typeface="Times New Roman" panose="02020603050405020304" pitchFamily="18" charset="0"/>
                <a:cs typeface="Times New Roman" panose="02020603050405020304" pitchFamily="18" charset="0"/>
              </a:rPr>
              <a:t>pathogenesis </a:t>
            </a:r>
            <a:r>
              <a:rPr lang="en-IN" sz="2400" dirty="0">
                <a:latin typeface="Times New Roman" panose="02020603050405020304" pitchFamily="18" charset="0"/>
                <a:cs typeface="Times New Roman" panose="02020603050405020304" pitchFamily="18" charset="0"/>
              </a:rPr>
              <a:t>of disease; </a:t>
            </a:r>
            <a:endParaRPr lang="en-IN" sz="2400" dirty="0" smtClean="0">
              <a:latin typeface="Times New Roman" panose="02020603050405020304" pitchFamily="18" charset="0"/>
              <a:cs typeface="Times New Roman" panose="02020603050405020304" pitchFamily="18" charset="0"/>
            </a:endParaRPr>
          </a:p>
          <a:p>
            <a:pPr marL="0" indent="0">
              <a:buNone/>
            </a:pPr>
            <a:endParaRPr lang="en-IN" sz="2400" dirty="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To </a:t>
            </a:r>
            <a:r>
              <a:rPr lang="en-US" sz="2400" dirty="0">
                <a:latin typeface="Times New Roman" panose="02020603050405020304" pitchFamily="18" charset="0"/>
                <a:cs typeface="Times New Roman" panose="02020603050405020304" pitchFamily="18" charset="0"/>
              </a:rPr>
              <a:t>provide the data essential to the </a:t>
            </a:r>
            <a:r>
              <a:rPr lang="en-US" sz="2400" dirty="0" err="1" smtClean="0">
                <a:latin typeface="Times New Roman" panose="02020603050405020304" pitchFamily="18" charset="0"/>
                <a:cs typeface="Times New Roman" panose="02020603050405020304" pitchFamily="18" charset="0"/>
              </a:rPr>
              <a:t>planning,implementation</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and evaluation of services for </a:t>
            </a:r>
            <a:r>
              <a:rPr lang="en-US" sz="2400" dirty="0" smtClean="0">
                <a:latin typeface="Times New Roman" panose="02020603050405020304" pitchFamily="18" charset="0"/>
                <a:cs typeface="Times New Roman" panose="02020603050405020304" pitchFamily="18" charset="0"/>
              </a:rPr>
              <a:t>the prevention</a:t>
            </a:r>
            <a:r>
              <a:rPr lang="en-US" sz="2400" dirty="0">
                <a:latin typeface="Times New Roman" panose="02020603050405020304" pitchFamily="18" charset="0"/>
                <a:cs typeface="Times New Roman" panose="02020603050405020304" pitchFamily="18" charset="0"/>
              </a:rPr>
              <a:t>, control and treatment of disease and </a:t>
            </a:r>
            <a:r>
              <a:rPr lang="en-US" sz="2400" dirty="0" smtClean="0">
                <a:latin typeface="Times New Roman" panose="02020603050405020304" pitchFamily="18" charset="0"/>
                <a:cs typeface="Times New Roman" panose="02020603050405020304" pitchFamily="18" charset="0"/>
              </a:rPr>
              <a:t>to the </a:t>
            </a:r>
            <a:r>
              <a:rPr lang="en-US" sz="2400" dirty="0">
                <a:latin typeface="Times New Roman" panose="02020603050405020304" pitchFamily="18" charset="0"/>
                <a:cs typeface="Times New Roman" panose="02020603050405020304" pitchFamily="18" charset="0"/>
              </a:rPr>
              <a:t>setting up of priorities among those services.</a:t>
            </a:r>
            <a:endParaRPr lang="en-US" sz="2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982652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curtains"/>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2368875" y="31190"/>
            <a:ext cx="3992732" cy="576262"/>
          </a:xfrm>
        </p:spPr>
        <p:txBody>
          <a:bodyPr/>
          <a:lstStyle/>
          <a:p>
            <a:r>
              <a:rPr lang="en-IN" b="1" dirty="0">
                <a:latin typeface="Times New Roman" panose="02020603050405020304" pitchFamily="18" charset="0"/>
                <a:cs typeface="Times New Roman" panose="02020603050405020304" pitchFamily="18" charset="0"/>
              </a:rPr>
              <a:t>Case control study</a:t>
            </a:r>
          </a:p>
        </p:txBody>
      </p:sp>
      <p:sp>
        <p:nvSpPr>
          <p:cNvPr id="9" name="Content Placeholder 8"/>
          <p:cNvSpPr>
            <a:spLocks noGrp="1"/>
          </p:cNvSpPr>
          <p:nvPr>
            <p:ph sz="half" idx="2"/>
          </p:nvPr>
        </p:nvSpPr>
        <p:spPr>
          <a:xfrm>
            <a:off x="1520329" y="545756"/>
            <a:ext cx="5255044" cy="6246563"/>
          </a:xfrm>
        </p:spPr>
        <p:txBody>
          <a:bodyPr>
            <a:noAutofit/>
          </a:bodyPr>
          <a:lstStyle/>
          <a:p>
            <a:r>
              <a:rPr lang="en-IN" sz="2000" dirty="0">
                <a:latin typeface="Times New Roman" panose="02020603050405020304" pitchFamily="18" charset="0"/>
                <a:cs typeface="Times New Roman" panose="02020603050405020304" pitchFamily="18" charset="0"/>
              </a:rPr>
              <a:t>Proceeds from "effect </a:t>
            </a:r>
            <a:r>
              <a:rPr lang="en-IN" sz="2000" dirty="0" smtClean="0">
                <a:latin typeface="Times New Roman" panose="02020603050405020304" pitchFamily="18" charset="0"/>
                <a:cs typeface="Times New Roman" panose="02020603050405020304" pitchFamily="18" charset="0"/>
              </a:rPr>
              <a:t>to cause</a:t>
            </a:r>
            <a:r>
              <a:rPr lang="en-IN" sz="2000" dirty="0">
                <a:latin typeface="Times New Roman" panose="02020603050405020304" pitchFamily="18" charset="0"/>
                <a:cs typeface="Times New Roman" panose="02020603050405020304" pitchFamily="18" charset="0"/>
              </a:rPr>
              <a:t>".</a:t>
            </a:r>
          </a:p>
          <a:p>
            <a:r>
              <a:rPr lang="en-US" sz="2000" dirty="0" smtClean="0">
                <a:latin typeface="Times New Roman" panose="02020603050405020304" pitchFamily="18" charset="0"/>
                <a:cs typeface="Times New Roman" panose="02020603050405020304" pitchFamily="18" charset="0"/>
              </a:rPr>
              <a:t>Starts </a:t>
            </a:r>
            <a:r>
              <a:rPr lang="en-US" sz="2000" dirty="0">
                <a:latin typeface="Times New Roman" panose="02020603050405020304" pitchFamily="18" charset="0"/>
                <a:cs typeface="Times New Roman" panose="02020603050405020304" pitchFamily="18" charset="0"/>
              </a:rPr>
              <a:t>with the disease.</a:t>
            </a:r>
          </a:p>
          <a:p>
            <a:r>
              <a:rPr lang="en-US" sz="2000" dirty="0" smtClean="0">
                <a:latin typeface="Times New Roman" panose="02020603050405020304" pitchFamily="18" charset="0"/>
                <a:cs typeface="Times New Roman" panose="02020603050405020304" pitchFamily="18" charset="0"/>
              </a:rPr>
              <a:t>Tests </a:t>
            </a:r>
            <a:r>
              <a:rPr lang="en-US" sz="2000" dirty="0">
                <a:latin typeface="Times New Roman" panose="02020603050405020304" pitchFamily="18" charset="0"/>
                <a:cs typeface="Times New Roman" panose="02020603050405020304" pitchFamily="18" charset="0"/>
              </a:rPr>
              <a:t>whether the </a:t>
            </a:r>
            <a:r>
              <a:rPr lang="en-US" sz="2000" dirty="0" smtClean="0">
                <a:latin typeface="Times New Roman" panose="02020603050405020304" pitchFamily="18" charset="0"/>
                <a:cs typeface="Times New Roman" panose="02020603050405020304" pitchFamily="18" charset="0"/>
              </a:rPr>
              <a:t>suspected </a:t>
            </a:r>
            <a:r>
              <a:rPr lang="en-IN" sz="2000" dirty="0" smtClean="0">
                <a:latin typeface="Times New Roman" panose="02020603050405020304" pitchFamily="18" charset="0"/>
                <a:cs typeface="Times New Roman" panose="02020603050405020304" pitchFamily="18" charset="0"/>
              </a:rPr>
              <a:t>cause </a:t>
            </a:r>
            <a:r>
              <a:rPr lang="en-IN" sz="2000" dirty="0">
                <a:latin typeface="Times New Roman" panose="02020603050405020304" pitchFamily="18" charset="0"/>
                <a:cs typeface="Times New Roman" panose="02020603050405020304" pitchFamily="18" charset="0"/>
              </a:rPr>
              <a:t>occurs more </a:t>
            </a:r>
            <a:r>
              <a:rPr lang="en-IN" sz="2000" dirty="0" smtClean="0">
                <a:latin typeface="Times New Roman" panose="02020603050405020304" pitchFamily="18" charset="0"/>
                <a:cs typeface="Times New Roman" panose="02020603050405020304" pitchFamily="18" charset="0"/>
              </a:rPr>
              <a:t>frequently </a:t>
            </a:r>
            <a:r>
              <a:rPr lang="en-US" sz="2000" dirty="0" smtClean="0">
                <a:latin typeface="Times New Roman" panose="02020603050405020304" pitchFamily="18" charset="0"/>
                <a:cs typeface="Times New Roman" panose="02020603050405020304" pitchFamily="18" charset="0"/>
              </a:rPr>
              <a:t>in </a:t>
            </a:r>
            <a:r>
              <a:rPr lang="en-US" sz="2000" dirty="0">
                <a:latin typeface="Times New Roman" panose="02020603050405020304" pitchFamily="18" charset="0"/>
                <a:cs typeface="Times New Roman" panose="02020603050405020304" pitchFamily="18" charset="0"/>
              </a:rPr>
              <a:t>those with the disease </a:t>
            </a:r>
            <a:r>
              <a:rPr lang="en-US" sz="2000" dirty="0" smtClean="0">
                <a:latin typeface="Times New Roman" panose="02020603050405020304" pitchFamily="18" charset="0"/>
                <a:cs typeface="Times New Roman" panose="02020603050405020304" pitchFamily="18" charset="0"/>
              </a:rPr>
              <a:t>than </a:t>
            </a:r>
            <a:r>
              <a:rPr lang="en-IN" sz="2000" dirty="0" smtClean="0">
                <a:latin typeface="Times New Roman" panose="02020603050405020304" pitchFamily="18" charset="0"/>
                <a:cs typeface="Times New Roman" panose="02020603050405020304" pitchFamily="18" charset="0"/>
              </a:rPr>
              <a:t>among </a:t>
            </a:r>
            <a:r>
              <a:rPr lang="en-IN" sz="2000" dirty="0">
                <a:latin typeface="Times New Roman" panose="02020603050405020304" pitchFamily="18" charset="0"/>
                <a:cs typeface="Times New Roman" panose="02020603050405020304" pitchFamily="18" charset="0"/>
              </a:rPr>
              <a:t>those without </a:t>
            </a:r>
            <a:r>
              <a:rPr lang="en-IN" sz="2000" dirty="0" smtClean="0">
                <a:latin typeface="Times New Roman" panose="02020603050405020304" pitchFamily="18" charset="0"/>
                <a:cs typeface="Times New Roman" panose="02020603050405020304" pitchFamily="18" charset="0"/>
              </a:rPr>
              <a:t>the disease</a:t>
            </a:r>
            <a:r>
              <a:rPr lang="en-IN" sz="2000" dirty="0">
                <a:latin typeface="Times New Roman" panose="02020603050405020304" pitchFamily="18" charset="0"/>
                <a:cs typeface="Times New Roman" panose="02020603050405020304" pitchFamily="18" charset="0"/>
              </a:rPr>
              <a:t>.</a:t>
            </a:r>
          </a:p>
          <a:p>
            <a:r>
              <a:rPr lang="en-US" sz="2000" dirty="0" smtClean="0">
                <a:latin typeface="Times New Roman" panose="02020603050405020304" pitchFamily="18" charset="0"/>
                <a:cs typeface="Times New Roman" panose="02020603050405020304" pitchFamily="18" charset="0"/>
              </a:rPr>
              <a:t>Usually </a:t>
            </a:r>
            <a:r>
              <a:rPr lang="en-US" sz="2000" dirty="0">
                <a:latin typeface="Times New Roman" panose="02020603050405020304" pitchFamily="18" charset="0"/>
                <a:cs typeface="Times New Roman" panose="02020603050405020304" pitchFamily="18" charset="0"/>
              </a:rPr>
              <a:t>the first approach </a:t>
            </a:r>
            <a:r>
              <a:rPr lang="en-US" sz="2000" dirty="0" smtClean="0">
                <a:latin typeface="Times New Roman" panose="02020603050405020304" pitchFamily="18" charset="0"/>
                <a:cs typeface="Times New Roman" panose="02020603050405020304" pitchFamily="18" charset="0"/>
              </a:rPr>
              <a:t>to the </a:t>
            </a:r>
            <a:r>
              <a:rPr lang="en-US" sz="2000" dirty="0">
                <a:latin typeface="Times New Roman" panose="02020603050405020304" pitchFamily="18" charset="0"/>
                <a:cs typeface="Times New Roman" panose="02020603050405020304" pitchFamily="18" charset="0"/>
              </a:rPr>
              <a:t>testing of a </a:t>
            </a:r>
            <a:r>
              <a:rPr lang="en-US" sz="2000" dirty="0" smtClean="0">
                <a:latin typeface="Times New Roman" panose="02020603050405020304" pitchFamily="18" charset="0"/>
                <a:cs typeface="Times New Roman" panose="02020603050405020304" pitchFamily="18" charset="0"/>
              </a:rPr>
              <a:t>hypothesis , but </a:t>
            </a:r>
            <a:r>
              <a:rPr lang="en-US" sz="2000" dirty="0">
                <a:latin typeface="Times New Roman" panose="02020603050405020304" pitchFamily="18" charset="0"/>
                <a:cs typeface="Times New Roman" panose="02020603050405020304" pitchFamily="18" charset="0"/>
              </a:rPr>
              <a:t>also useful for </a:t>
            </a:r>
            <a:r>
              <a:rPr lang="en-US" sz="2000" dirty="0" smtClean="0">
                <a:latin typeface="Times New Roman" panose="02020603050405020304" pitchFamily="18" charset="0"/>
                <a:cs typeface="Times New Roman" panose="02020603050405020304" pitchFamily="18" charset="0"/>
              </a:rPr>
              <a:t>exploratory </a:t>
            </a:r>
            <a:r>
              <a:rPr lang="en-IN" sz="2000" dirty="0" smtClean="0">
                <a:latin typeface="Times New Roman" panose="02020603050405020304" pitchFamily="18" charset="0"/>
                <a:cs typeface="Times New Roman" panose="02020603050405020304" pitchFamily="18" charset="0"/>
              </a:rPr>
              <a:t>studies</a:t>
            </a:r>
            <a:r>
              <a:rPr lang="en-IN" sz="2000" dirty="0">
                <a:latin typeface="Times New Roman" panose="02020603050405020304" pitchFamily="18" charset="0"/>
                <a:cs typeface="Times New Roman" panose="02020603050405020304" pitchFamily="18" charset="0"/>
              </a:rPr>
              <a:t>.</a:t>
            </a:r>
          </a:p>
          <a:p>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Involves fewer number </a:t>
            </a:r>
            <a:r>
              <a:rPr lang="en-US" sz="2000" dirty="0" smtClean="0">
                <a:latin typeface="Times New Roman" panose="02020603050405020304" pitchFamily="18" charset="0"/>
                <a:cs typeface="Times New Roman" panose="02020603050405020304" pitchFamily="18" charset="0"/>
              </a:rPr>
              <a:t>of </a:t>
            </a:r>
            <a:r>
              <a:rPr lang="en-IN" sz="2000" dirty="0" smtClean="0">
                <a:latin typeface="Times New Roman" panose="02020603050405020304" pitchFamily="18" charset="0"/>
                <a:cs typeface="Times New Roman" panose="02020603050405020304" pitchFamily="18" charset="0"/>
              </a:rPr>
              <a:t>subjects.</a:t>
            </a:r>
          </a:p>
          <a:p>
            <a:r>
              <a:rPr lang="en-IN" sz="2000" dirty="0">
                <a:latin typeface="Times New Roman" panose="02020603050405020304" pitchFamily="18" charset="0"/>
                <a:cs typeface="Times New Roman" panose="02020603050405020304" pitchFamily="18" charset="0"/>
              </a:rPr>
              <a:t>Yields relatively quick results</a:t>
            </a:r>
            <a:r>
              <a:rPr lang="en-IN" sz="2000" dirty="0" smtClean="0">
                <a:latin typeface="Times New Roman" panose="02020603050405020304" pitchFamily="18" charset="0"/>
                <a:cs typeface="Times New Roman" panose="02020603050405020304" pitchFamily="18" charset="0"/>
              </a:rPr>
              <a:t>.</a:t>
            </a:r>
          </a:p>
          <a:p>
            <a:r>
              <a:rPr lang="en-US" sz="2000" dirty="0">
                <a:latin typeface="Times New Roman" panose="02020603050405020304" pitchFamily="18" charset="0"/>
                <a:cs typeface="Times New Roman" panose="02020603050405020304" pitchFamily="18" charset="0"/>
              </a:rPr>
              <a:t>Suitable for the study of </a:t>
            </a:r>
            <a:r>
              <a:rPr lang="en-US" sz="2000" dirty="0" smtClean="0">
                <a:latin typeface="Times New Roman" panose="02020603050405020304" pitchFamily="18" charset="0"/>
                <a:cs typeface="Times New Roman" panose="02020603050405020304" pitchFamily="18" charset="0"/>
              </a:rPr>
              <a:t>rare </a:t>
            </a:r>
            <a:r>
              <a:rPr lang="en-IN" sz="2000" dirty="0" smtClean="0">
                <a:latin typeface="Times New Roman" panose="02020603050405020304" pitchFamily="18" charset="0"/>
                <a:cs typeface="Times New Roman" panose="02020603050405020304" pitchFamily="18" charset="0"/>
              </a:rPr>
              <a:t>diseases.</a:t>
            </a:r>
          </a:p>
          <a:p>
            <a:r>
              <a:rPr lang="en-IN" sz="2000" dirty="0">
                <a:latin typeface="Times New Roman" panose="02020603050405020304" pitchFamily="18" charset="0"/>
                <a:cs typeface="Times New Roman" panose="02020603050405020304" pitchFamily="18" charset="0"/>
              </a:rPr>
              <a:t>Generally yields only </a:t>
            </a:r>
            <a:r>
              <a:rPr lang="en-IN" sz="2000" dirty="0" smtClean="0">
                <a:latin typeface="Times New Roman" panose="02020603050405020304" pitchFamily="18" charset="0"/>
                <a:cs typeface="Times New Roman" panose="02020603050405020304" pitchFamily="18" charset="0"/>
              </a:rPr>
              <a:t>estimate </a:t>
            </a:r>
            <a:r>
              <a:rPr lang="en-IN" sz="2000" dirty="0">
                <a:latin typeface="Times New Roman" panose="02020603050405020304" pitchFamily="18" charset="0"/>
                <a:cs typeface="Times New Roman" panose="02020603050405020304" pitchFamily="18" charset="0"/>
              </a:rPr>
              <a:t>of RR (odds ratio</a:t>
            </a:r>
            <a:r>
              <a:rPr lang="en-IN" sz="2000" dirty="0" smtClean="0">
                <a:latin typeface="Times New Roman" panose="02020603050405020304" pitchFamily="18" charset="0"/>
                <a:cs typeface="Times New Roman" panose="02020603050405020304" pitchFamily="18" charset="0"/>
              </a:rPr>
              <a:t>).</a:t>
            </a:r>
          </a:p>
          <a:p>
            <a:r>
              <a:rPr lang="en-IN" sz="2000" dirty="0">
                <a:latin typeface="Times New Roman" panose="02020603050405020304" pitchFamily="18" charset="0"/>
                <a:cs typeface="Times New Roman" panose="02020603050405020304" pitchFamily="18" charset="0"/>
              </a:rPr>
              <a:t>Cannot yield information </a:t>
            </a:r>
            <a:r>
              <a:rPr lang="en-IN" sz="2000" dirty="0" smtClean="0">
                <a:latin typeface="Times New Roman" panose="02020603050405020304" pitchFamily="18" charset="0"/>
                <a:cs typeface="Times New Roman" panose="02020603050405020304" pitchFamily="18" charset="0"/>
              </a:rPr>
              <a:t>about diseases </a:t>
            </a:r>
            <a:r>
              <a:rPr lang="en-IN" sz="2000" dirty="0">
                <a:latin typeface="Times New Roman" panose="02020603050405020304" pitchFamily="18" charset="0"/>
                <a:cs typeface="Times New Roman" panose="02020603050405020304" pitchFamily="18" charset="0"/>
              </a:rPr>
              <a:t>other than </a:t>
            </a:r>
            <a:r>
              <a:rPr lang="en-IN" sz="2000" dirty="0" smtClean="0">
                <a:latin typeface="Times New Roman" panose="02020603050405020304" pitchFamily="18" charset="0"/>
                <a:cs typeface="Times New Roman" panose="02020603050405020304" pitchFamily="18" charset="0"/>
              </a:rPr>
              <a:t>that </a:t>
            </a:r>
            <a:r>
              <a:rPr lang="en-IN" sz="2000" dirty="0">
                <a:latin typeface="Times New Roman" panose="02020603050405020304" pitchFamily="18" charset="0"/>
                <a:cs typeface="Times New Roman" panose="02020603050405020304" pitchFamily="18" charset="0"/>
              </a:rPr>
              <a:t>selected for </a:t>
            </a:r>
            <a:r>
              <a:rPr lang="en-IN" sz="2000" dirty="0" smtClean="0">
                <a:latin typeface="Times New Roman" panose="02020603050405020304" pitchFamily="18" charset="0"/>
                <a:cs typeface="Times New Roman" panose="02020603050405020304" pitchFamily="18" charset="0"/>
              </a:rPr>
              <a:t>study.</a:t>
            </a:r>
          </a:p>
          <a:p>
            <a:r>
              <a:rPr lang="en-IN" sz="2000" dirty="0">
                <a:latin typeface="Times New Roman" panose="02020603050405020304" pitchFamily="18" charset="0"/>
                <a:cs typeface="Times New Roman" panose="02020603050405020304" pitchFamily="18" charset="0"/>
              </a:rPr>
              <a:t>Relatively </a:t>
            </a:r>
            <a:r>
              <a:rPr lang="en-IN" sz="2000" dirty="0" smtClean="0">
                <a:latin typeface="Times New Roman" panose="02020603050405020304" pitchFamily="18" charset="0"/>
                <a:cs typeface="Times New Roman" panose="02020603050405020304" pitchFamily="18" charset="0"/>
              </a:rPr>
              <a:t>inexpensive.</a:t>
            </a:r>
            <a:endParaRPr lang="en-IN" sz="2000" dirty="0">
              <a:latin typeface="Times New Roman" panose="02020603050405020304" pitchFamily="18" charset="0"/>
              <a:cs typeface="Times New Roman" panose="02020603050405020304" pitchFamily="18" charset="0"/>
            </a:endParaRPr>
          </a:p>
        </p:txBody>
      </p:sp>
      <p:sp>
        <p:nvSpPr>
          <p:cNvPr id="10" name="Text Placeholder 9"/>
          <p:cNvSpPr>
            <a:spLocks noGrp="1"/>
          </p:cNvSpPr>
          <p:nvPr>
            <p:ph type="body" sz="quarter" idx="3"/>
          </p:nvPr>
        </p:nvSpPr>
        <p:spPr>
          <a:xfrm>
            <a:off x="7156464" y="0"/>
            <a:ext cx="4349167" cy="534739"/>
          </a:xfrm>
        </p:spPr>
        <p:txBody>
          <a:bodyPr/>
          <a:lstStyle/>
          <a:p>
            <a:pPr algn="ctr"/>
            <a:r>
              <a:rPr lang="en-IN" b="1" dirty="0">
                <a:latin typeface="Times New Roman" panose="02020603050405020304" pitchFamily="18" charset="0"/>
                <a:cs typeface="Times New Roman" panose="02020603050405020304" pitchFamily="18" charset="0"/>
              </a:rPr>
              <a:t>Cohort study</a:t>
            </a:r>
          </a:p>
        </p:txBody>
      </p:sp>
      <p:sp>
        <p:nvSpPr>
          <p:cNvPr id="11" name="Content Placeholder 10"/>
          <p:cNvSpPr>
            <a:spLocks noGrp="1"/>
          </p:cNvSpPr>
          <p:nvPr>
            <p:ph sz="quarter" idx="4"/>
          </p:nvPr>
        </p:nvSpPr>
        <p:spPr>
          <a:xfrm>
            <a:off x="7156464" y="407624"/>
            <a:ext cx="4811876" cy="6384695"/>
          </a:xfrm>
        </p:spPr>
        <p:txBody>
          <a:bodyPr>
            <a:noAutofit/>
          </a:bodyPr>
          <a:lstStyle/>
          <a:p>
            <a:r>
              <a:rPr lang="en-IN" sz="2000" dirty="0">
                <a:latin typeface="Times New Roman" panose="02020603050405020304" pitchFamily="18" charset="0"/>
                <a:cs typeface="Times New Roman" panose="02020603050405020304" pitchFamily="18" charset="0"/>
              </a:rPr>
              <a:t>Proceeds from "cause </a:t>
            </a:r>
            <a:r>
              <a:rPr lang="en-IN" sz="2000" dirty="0" smtClean="0">
                <a:latin typeface="Times New Roman" panose="02020603050405020304" pitchFamily="18" charset="0"/>
                <a:cs typeface="Times New Roman" panose="02020603050405020304" pitchFamily="18" charset="0"/>
              </a:rPr>
              <a:t>to effect</a:t>
            </a:r>
            <a:r>
              <a:rPr lang="en-IN" sz="2000" dirty="0">
                <a:latin typeface="Times New Roman" panose="02020603050405020304" pitchFamily="18" charset="0"/>
                <a:cs typeface="Times New Roman" panose="02020603050405020304" pitchFamily="18" charset="0"/>
              </a:rPr>
              <a:t>".</a:t>
            </a:r>
          </a:p>
          <a:p>
            <a:r>
              <a:rPr lang="en-IN" sz="2000" dirty="0">
                <a:latin typeface="Times New Roman" panose="02020603050405020304" pitchFamily="18" charset="0"/>
                <a:cs typeface="Times New Roman" panose="02020603050405020304" pitchFamily="18" charset="0"/>
              </a:rPr>
              <a:t>Starts with people </a:t>
            </a:r>
            <a:r>
              <a:rPr lang="en-IN" sz="2000" dirty="0" smtClean="0">
                <a:latin typeface="Times New Roman" panose="02020603050405020304" pitchFamily="18" charset="0"/>
                <a:cs typeface="Times New Roman" panose="02020603050405020304" pitchFamily="18" charset="0"/>
              </a:rPr>
              <a:t>exposed risk </a:t>
            </a:r>
            <a:r>
              <a:rPr lang="en-IN" sz="2000" dirty="0">
                <a:latin typeface="Times New Roman" panose="02020603050405020304" pitchFamily="18" charset="0"/>
                <a:cs typeface="Times New Roman" panose="02020603050405020304" pitchFamily="18" charset="0"/>
              </a:rPr>
              <a:t>factor or </a:t>
            </a:r>
            <a:r>
              <a:rPr lang="en-IN" sz="2000" dirty="0" smtClean="0">
                <a:latin typeface="Times New Roman" panose="02020603050405020304" pitchFamily="18" charset="0"/>
                <a:cs typeface="Times New Roman" panose="02020603050405020304" pitchFamily="18" charset="0"/>
              </a:rPr>
              <a:t>suspected cause</a:t>
            </a:r>
            <a:r>
              <a:rPr lang="en-IN" sz="2000" dirty="0">
                <a:latin typeface="Times New Roman" panose="02020603050405020304" pitchFamily="18" charset="0"/>
                <a:cs typeface="Times New Roman" panose="02020603050405020304" pitchFamily="18" charset="0"/>
              </a:rPr>
              <a:t>.</a:t>
            </a:r>
          </a:p>
          <a:p>
            <a:r>
              <a:rPr lang="en-IN" sz="2000" dirty="0">
                <a:latin typeface="Times New Roman" panose="02020603050405020304" pitchFamily="18" charset="0"/>
                <a:cs typeface="Times New Roman" panose="02020603050405020304" pitchFamily="18" charset="0"/>
              </a:rPr>
              <a:t>Tests whether disease .</a:t>
            </a:r>
            <a:r>
              <a:rPr lang="en-IN" sz="2000" dirty="0" smtClean="0">
                <a:latin typeface="Times New Roman" panose="02020603050405020304" pitchFamily="18" charset="0"/>
                <a:cs typeface="Times New Roman" panose="02020603050405020304" pitchFamily="18" charset="0"/>
              </a:rPr>
              <a:t>occurs more </a:t>
            </a:r>
            <a:r>
              <a:rPr lang="en-IN" sz="2000" dirty="0">
                <a:latin typeface="Times New Roman" panose="02020603050405020304" pitchFamily="18" charset="0"/>
                <a:cs typeface="Times New Roman" panose="02020603050405020304" pitchFamily="18" charset="0"/>
              </a:rPr>
              <a:t>frequently in </a:t>
            </a:r>
            <a:r>
              <a:rPr lang="en-IN" sz="2000" dirty="0" smtClean="0">
                <a:latin typeface="Times New Roman" panose="02020603050405020304" pitchFamily="18" charset="0"/>
                <a:cs typeface="Times New Roman" panose="02020603050405020304" pitchFamily="18" charset="0"/>
              </a:rPr>
              <a:t>those </a:t>
            </a:r>
            <a:r>
              <a:rPr lang="en-US" sz="2000" dirty="0" smtClean="0">
                <a:latin typeface="Times New Roman" panose="02020603050405020304" pitchFamily="18" charset="0"/>
                <a:cs typeface="Times New Roman" panose="02020603050405020304" pitchFamily="18" charset="0"/>
              </a:rPr>
              <a:t>exposed</a:t>
            </a:r>
            <a:r>
              <a:rPr lang="en-US" sz="2000" dirty="0">
                <a:latin typeface="Times New Roman" panose="02020603050405020304" pitchFamily="18" charset="0"/>
                <a:cs typeface="Times New Roman" panose="02020603050405020304" pitchFamily="18" charset="0"/>
              </a:rPr>
              <a:t>, than in those </a:t>
            </a:r>
            <a:r>
              <a:rPr lang="en-US" sz="2000" dirty="0" smtClean="0">
                <a:latin typeface="Times New Roman" panose="02020603050405020304" pitchFamily="18" charset="0"/>
                <a:cs typeface="Times New Roman" panose="02020603050405020304" pitchFamily="18" charset="0"/>
              </a:rPr>
              <a:t>not </a:t>
            </a:r>
            <a:r>
              <a:rPr lang="en-IN" sz="2000" dirty="0" smtClean="0">
                <a:latin typeface="Times New Roman" panose="02020603050405020304" pitchFamily="18" charset="0"/>
                <a:cs typeface="Times New Roman" panose="02020603050405020304" pitchFamily="18" charset="0"/>
              </a:rPr>
              <a:t>similarly </a:t>
            </a:r>
            <a:r>
              <a:rPr lang="en-IN" sz="2000" dirty="0">
                <a:latin typeface="Times New Roman" panose="02020603050405020304" pitchFamily="18" charset="0"/>
                <a:cs typeface="Times New Roman" panose="02020603050405020304" pitchFamily="18" charset="0"/>
              </a:rPr>
              <a:t>exposed.</a:t>
            </a:r>
          </a:p>
          <a:p>
            <a:r>
              <a:rPr lang="en-IN" sz="2000" dirty="0">
                <a:latin typeface="Times New Roman" panose="02020603050405020304" pitchFamily="18" charset="0"/>
                <a:cs typeface="Times New Roman" panose="02020603050405020304" pitchFamily="18" charset="0"/>
              </a:rPr>
              <a:t>Reserved for testing </a:t>
            </a:r>
            <a:r>
              <a:rPr lang="en-IN" sz="2000" dirty="0" smtClean="0">
                <a:latin typeface="Times New Roman" panose="02020603050405020304" pitchFamily="18" charset="0"/>
                <a:cs typeface="Times New Roman" panose="02020603050405020304" pitchFamily="18" charset="0"/>
              </a:rPr>
              <a:t>of precisely formulated hypothesis</a:t>
            </a:r>
            <a:r>
              <a:rPr lang="en-IN" sz="2000" dirty="0">
                <a:latin typeface="Times New Roman" panose="02020603050405020304" pitchFamily="18" charset="0"/>
                <a:cs typeface="Times New Roman" panose="02020603050405020304" pitchFamily="18" charset="0"/>
              </a:rPr>
              <a:t>.</a:t>
            </a:r>
          </a:p>
          <a:p>
            <a:r>
              <a:rPr lang="en-IN" sz="2000" dirty="0">
                <a:latin typeface="Times New Roman" panose="02020603050405020304" pitchFamily="18" charset="0"/>
                <a:cs typeface="Times New Roman" panose="02020603050405020304" pitchFamily="18" charset="0"/>
              </a:rPr>
              <a:t>Involves larger number </a:t>
            </a:r>
            <a:r>
              <a:rPr lang="en-IN" sz="2000" dirty="0" smtClean="0">
                <a:latin typeface="Times New Roman" panose="02020603050405020304" pitchFamily="18" charset="0"/>
                <a:cs typeface="Times New Roman" panose="02020603050405020304" pitchFamily="18" charset="0"/>
              </a:rPr>
              <a:t>of subjects</a:t>
            </a:r>
            <a:r>
              <a:rPr lang="en-IN" sz="2000" dirty="0">
                <a:latin typeface="Times New Roman" panose="02020603050405020304" pitchFamily="18" charset="0"/>
                <a:cs typeface="Times New Roman" panose="02020603050405020304" pitchFamily="18" charset="0"/>
              </a:rPr>
              <a:t>.</a:t>
            </a:r>
          </a:p>
          <a:p>
            <a:r>
              <a:rPr lang="en-IN" sz="2000" dirty="0">
                <a:latin typeface="Times New Roman" panose="02020603050405020304" pitchFamily="18" charset="0"/>
                <a:cs typeface="Times New Roman" panose="02020603050405020304" pitchFamily="18" charset="0"/>
              </a:rPr>
              <a:t>Long follow-up period </a:t>
            </a:r>
            <a:r>
              <a:rPr lang="en-IN" sz="2000" dirty="0" smtClean="0">
                <a:latin typeface="Times New Roman" panose="02020603050405020304" pitchFamily="18" charset="0"/>
                <a:cs typeface="Times New Roman" panose="02020603050405020304" pitchFamily="18" charset="0"/>
              </a:rPr>
              <a:t>often needed</a:t>
            </a:r>
            <a:r>
              <a:rPr lang="en-IN" sz="2000" dirty="0">
                <a:latin typeface="Times New Roman" panose="02020603050405020304" pitchFamily="18" charset="0"/>
                <a:cs typeface="Times New Roman" panose="02020603050405020304" pitchFamily="18" charset="0"/>
              </a:rPr>
              <a:t>, involving </a:t>
            </a:r>
            <a:r>
              <a:rPr lang="en-IN" sz="2000" dirty="0" smtClean="0">
                <a:latin typeface="Times New Roman" panose="02020603050405020304" pitchFamily="18" charset="0"/>
                <a:cs typeface="Times New Roman" panose="02020603050405020304" pitchFamily="18" charset="0"/>
              </a:rPr>
              <a:t>delayed results</a:t>
            </a:r>
            <a:r>
              <a:rPr lang="en-IN" sz="2000" dirty="0">
                <a:latin typeface="Times New Roman" panose="02020603050405020304" pitchFamily="18" charset="0"/>
                <a:cs typeface="Times New Roman" panose="02020603050405020304" pitchFamily="18" charset="0"/>
              </a:rPr>
              <a:t>.</a:t>
            </a:r>
          </a:p>
          <a:p>
            <a:r>
              <a:rPr lang="en-IN" sz="2000" dirty="0">
                <a:latin typeface="Times New Roman" panose="02020603050405020304" pitchFamily="18" charset="0"/>
                <a:cs typeface="Times New Roman" panose="02020603050405020304" pitchFamily="18" charset="0"/>
              </a:rPr>
              <a:t>Inappropriate when </a:t>
            </a:r>
            <a:r>
              <a:rPr lang="en-IN" sz="2000" dirty="0" smtClean="0">
                <a:latin typeface="Times New Roman" panose="02020603050405020304" pitchFamily="18" charset="0"/>
                <a:cs typeface="Times New Roman" panose="02020603050405020304" pitchFamily="18" charset="0"/>
              </a:rPr>
              <a:t>the disease </a:t>
            </a:r>
            <a:r>
              <a:rPr lang="en-IN" sz="2000" dirty="0">
                <a:latin typeface="Times New Roman" panose="02020603050405020304" pitchFamily="18" charset="0"/>
                <a:cs typeface="Times New Roman" panose="02020603050405020304" pitchFamily="18" charset="0"/>
              </a:rPr>
              <a:t>or exposure </a:t>
            </a:r>
            <a:r>
              <a:rPr lang="en-IN" sz="2000" dirty="0" smtClean="0">
                <a:latin typeface="Times New Roman" panose="02020603050405020304" pitchFamily="18" charset="0"/>
                <a:cs typeface="Times New Roman" panose="02020603050405020304" pitchFamily="18" charset="0"/>
              </a:rPr>
              <a:t>under investigation </a:t>
            </a:r>
            <a:r>
              <a:rPr lang="en-IN" sz="2000" dirty="0">
                <a:latin typeface="Times New Roman" panose="02020603050405020304" pitchFamily="18" charset="0"/>
                <a:cs typeface="Times New Roman" panose="02020603050405020304" pitchFamily="18" charset="0"/>
              </a:rPr>
              <a:t>is rare</a:t>
            </a:r>
            <a:r>
              <a:rPr lang="en-IN" sz="2000" dirty="0" smtClean="0">
                <a:latin typeface="Times New Roman" panose="02020603050405020304" pitchFamily="18" charset="0"/>
                <a:cs typeface="Times New Roman" panose="02020603050405020304" pitchFamily="18" charset="0"/>
              </a:rPr>
              <a:t>.</a:t>
            </a:r>
          </a:p>
          <a:p>
            <a:r>
              <a:rPr lang="en-US" sz="2000" dirty="0">
                <a:latin typeface="Times New Roman" panose="02020603050405020304" pitchFamily="18" charset="0"/>
                <a:cs typeface="Times New Roman" panose="02020603050405020304" pitchFamily="18" charset="0"/>
              </a:rPr>
              <a:t>Yields incidence rates, RR </a:t>
            </a:r>
            <a:r>
              <a:rPr lang="en-US" sz="2000" dirty="0" smtClean="0">
                <a:latin typeface="Times New Roman" panose="02020603050405020304" pitchFamily="18" charset="0"/>
                <a:cs typeface="Times New Roman" panose="02020603050405020304" pitchFamily="18" charset="0"/>
              </a:rPr>
              <a:t>as </a:t>
            </a:r>
            <a:r>
              <a:rPr lang="en-IN" sz="2000" dirty="0">
                <a:latin typeface="Times New Roman" panose="02020603050405020304" pitchFamily="18" charset="0"/>
                <a:cs typeface="Times New Roman" panose="02020603050405020304" pitchFamily="18" charset="0"/>
              </a:rPr>
              <a:t>well as AR</a:t>
            </a:r>
            <a:r>
              <a:rPr lang="en-IN" sz="2000" dirty="0" smtClean="0">
                <a:latin typeface="Times New Roman" panose="02020603050405020304" pitchFamily="18" charset="0"/>
                <a:cs typeface="Times New Roman" panose="02020603050405020304" pitchFamily="18" charset="0"/>
              </a:rPr>
              <a:t>.</a:t>
            </a:r>
          </a:p>
          <a:p>
            <a:r>
              <a:rPr lang="en-IN" sz="2000" dirty="0">
                <a:latin typeface="Times New Roman" panose="02020603050405020304" pitchFamily="18" charset="0"/>
                <a:cs typeface="Times New Roman" panose="02020603050405020304" pitchFamily="18" charset="0"/>
              </a:rPr>
              <a:t>Can yield information </a:t>
            </a:r>
            <a:r>
              <a:rPr lang="en-IN" sz="2000" dirty="0" smtClean="0">
                <a:latin typeface="Times New Roman" panose="02020603050405020304" pitchFamily="18" charset="0"/>
                <a:cs typeface="Times New Roman" panose="02020603050405020304" pitchFamily="18" charset="0"/>
              </a:rPr>
              <a:t>about </a:t>
            </a:r>
            <a:r>
              <a:rPr lang="en-IN" sz="2000" dirty="0">
                <a:latin typeface="Times New Roman" panose="02020603050405020304" pitchFamily="18" charset="0"/>
                <a:cs typeface="Times New Roman" panose="02020603050405020304" pitchFamily="18" charset="0"/>
              </a:rPr>
              <a:t>more than one </a:t>
            </a:r>
            <a:r>
              <a:rPr lang="en-IN" sz="2000" dirty="0" smtClean="0">
                <a:latin typeface="Times New Roman" panose="02020603050405020304" pitchFamily="18" charset="0"/>
                <a:cs typeface="Times New Roman" panose="02020603050405020304" pitchFamily="18" charset="0"/>
              </a:rPr>
              <a:t>disease </a:t>
            </a:r>
            <a:r>
              <a:rPr lang="en-IN" sz="2000" dirty="0">
                <a:latin typeface="Times New Roman" panose="02020603050405020304" pitchFamily="18" charset="0"/>
                <a:cs typeface="Times New Roman" panose="02020603050405020304" pitchFamily="18" charset="0"/>
              </a:rPr>
              <a:t>outcome</a:t>
            </a:r>
            <a:r>
              <a:rPr lang="en-IN" sz="2000" dirty="0" smtClean="0">
                <a:latin typeface="Times New Roman" panose="02020603050405020304" pitchFamily="18" charset="0"/>
                <a:cs typeface="Times New Roman" panose="02020603050405020304" pitchFamily="18" charset="0"/>
              </a:rPr>
              <a:t>.</a:t>
            </a:r>
          </a:p>
          <a:p>
            <a:r>
              <a:rPr lang="en-IN" sz="2000" dirty="0">
                <a:latin typeface="Times New Roman" panose="02020603050405020304" pitchFamily="18" charset="0"/>
                <a:cs typeface="Times New Roman" panose="02020603050405020304" pitchFamily="18" charset="0"/>
              </a:rPr>
              <a:t>Expensive.</a:t>
            </a:r>
          </a:p>
        </p:txBody>
      </p:sp>
    </p:spTree>
    <p:extLst>
      <p:ext uri="{BB962C8B-B14F-4D97-AF65-F5344CB8AC3E}">
        <p14:creationId xmlns:p14="http://schemas.microsoft.com/office/powerpoint/2010/main" val="9742366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curtains"/>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IN" b="1" dirty="0">
                <a:latin typeface="Times New Roman" panose="02020603050405020304" pitchFamily="18" charset="0"/>
                <a:cs typeface="Times New Roman" panose="02020603050405020304" pitchFamily="18" charset="0"/>
              </a:rPr>
              <a:t>EXPERIMENTAL EPIDEMIOLOGY</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2400" dirty="0">
                <a:latin typeface="Times New Roman" panose="02020603050405020304" pitchFamily="18" charset="0"/>
                <a:cs typeface="Times New Roman" panose="02020603050405020304" pitchFamily="18" charset="0"/>
              </a:rPr>
              <a:t>Randomized controlled trials (i.e., those involving  </a:t>
            </a:r>
            <a:r>
              <a:rPr lang="en-US" sz="2400" dirty="0" smtClean="0">
                <a:latin typeface="Times New Roman" panose="02020603050405020304" pitchFamily="18" charset="0"/>
                <a:cs typeface="Times New Roman" panose="02020603050405020304" pitchFamily="18" charset="0"/>
              </a:rPr>
              <a:t>process </a:t>
            </a:r>
            <a:r>
              <a:rPr lang="en-US" sz="2400" dirty="0">
                <a:latin typeface="Times New Roman" panose="02020603050405020304" pitchFamily="18" charset="0"/>
                <a:cs typeface="Times New Roman" panose="02020603050405020304" pitchFamily="18" charset="0"/>
              </a:rPr>
              <a:t>of random allocation); and</a:t>
            </a:r>
          </a:p>
          <a:p>
            <a:r>
              <a:rPr lang="en-US" sz="2400" dirty="0" smtClean="0">
                <a:latin typeface="Times New Roman" panose="02020603050405020304" pitchFamily="18" charset="0"/>
                <a:cs typeface="Times New Roman" panose="02020603050405020304" pitchFamily="18" charset="0"/>
              </a:rPr>
              <a:t>Non-randomized </a:t>
            </a:r>
            <a:r>
              <a:rPr lang="en-US" sz="2400" dirty="0">
                <a:latin typeface="Times New Roman" panose="02020603050405020304" pitchFamily="18" charset="0"/>
                <a:cs typeface="Times New Roman" panose="02020603050405020304" pitchFamily="18" charset="0"/>
              </a:rPr>
              <a:t>or "non-experimental" trials (i.e</a:t>
            </a:r>
            <a:r>
              <a:rPr lang="en-US" sz="2400" dirty="0" smtClean="0">
                <a:latin typeface="Times New Roman" panose="02020603050405020304" pitchFamily="18" charset="0"/>
                <a:cs typeface="Times New Roman" panose="02020603050405020304" pitchFamily="18" charset="0"/>
              </a:rPr>
              <a:t>., those </a:t>
            </a:r>
            <a:r>
              <a:rPr lang="en-US" sz="2400" dirty="0">
                <a:latin typeface="Times New Roman" panose="02020603050405020304" pitchFamily="18" charset="0"/>
                <a:cs typeface="Times New Roman" panose="02020603050405020304" pitchFamily="18" charset="0"/>
              </a:rPr>
              <a:t>departing from strict randomization for </a:t>
            </a:r>
            <a:r>
              <a:rPr lang="en-US" sz="2400" dirty="0" smtClean="0">
                <a:latin typeface="Times New Roman" panose="02020603050405020304" pitchFamily="18" charset="0"/>
                <a:cs typeface="Times New Roman" panose="02020603050405020304" pitchFamily="18" charset="0"/>
              </a:rPr>
              <a:t>practical purposes</a:t>
            </a:r>
            <a:r>
              <a:rPr lang="en-US" sz="2400" dirty="0">
                <a:latin typeface="Times New Roman" panose="02020603050405020304" pitchFamily="18" charset="0"/>
                <a:cs typeface="Times New Roman" panose="02020603050405020304" pitchFamily="18" charset="0"/>
              </a:rPr>
              <a:t>, but in such a manner that </a:t>
            </a:r>
            <a:r>
              <a:rPr lang="en-US" sz="2400" dirty="0" smtClean="0">
                <a:latin typeface="Times New Roman" panose="02020603050405020304" pitchFamily="18" charset="0"/>
                <a:cs typeface="Times New Roman" panose="02020603050405020304" pitchFamily="18" charset="0"/>
              </a:rPr>
              <a:t>non randomization does </a:t>
            </a:r>
            <a:r>
              <a:rPr lang="en-US" sz="2400" dirty="0">
                <a:latin typeface="Times New Roman" panose="02020603050405020304" pitchFamily="18" charset="0"/>
                <a:cs typeface="Times New Roman" panose="02020603050405020304" pitchFamily="18" charset="0"/>
              </a:rPr>
              <a:t>not seriously affect the </a:t>
            </a:r>
            <a:r>
              <a:rPr lang="en-US" sz="2400" dirty="0" smtClean="0">
                <a:latin typeface="Times New Roman" panose="02020603050405020304" pitchFamily="18" charset="0"/>
                <a:cs typeface="Times New Roman" panose="02020603050405020304" pitchFamily="18" charset="0"/>
              </a:rPr>
              <a:t>theoretical </a:t>
            </a:r>
            <a:r>
              <a:rPr lang="en-IN" sz="2400" dirty="0" smtClean="0">
                <a:latin typeface="Times New Roman" panose="02020603050405020304" pitchFamily="18" charset="0"/>
                <a:cs typeface="Times New Roman" panose="02020603050405020304" pitchFamily="18" charset="0"/>
              </a:rPr>
              <a:t>basis </a:t>
            </a:r>
            <a:r>
              <a:rPr lang="en-IN" sz="2400" dirty="0">
                <a:latin typeface="Times New Roman" panose="02020603050405020304" pitchFamily="18" charset="0"/>
                <a:cs typeface="Times New Roman" panose="02020603050405020304" pitchFamily="18" charset="0"/>
              </a:rPr>
              <a:t>of conclusions).</a:t>
            </a:r>
          </a:p>
        </p:txBody>
      </p:sp>
    </p:spTree>
    <p:extLst>
      <p:ext uri="{BB962C8B-B14F-4D97-AF65-F5344CB8AC3E}">
        <p14:creationId xmlns:p14="http://schemas.microsoft.com/office/powerpoint/2010/main" val="13395544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curtains"/>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latin typeface="Times New Roman" panose="02020603050405020304" pitchFamily="18" charset="0"/>
                <a:cs typeface="Times New Roman" panose="02020603050405020304" pitchFamily="18" charset="0"/>
              </a:rPr>
              <a:t>RANDOMIZED CONTROLLED TRIALS</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IN" sz="2400" dirty="0">
                <a:latin typeface="Times New Roman" panose="02020603050405020304" pitchFamily="18" charset="0"/>
                <a:cs typeface="Times New Roman" panose="02020603050405020304" pitchFamily="18" charset="0"/>
              </a:rPr>
              <a:t>Drawing up a protocol.</a:t>
            </a:r>
          </a:p>
          <a:p>
            <a:r>
              <a:rPr lang="en-US" sz="2400" dirty="0" smtClean="0">
                <a:latin typeface="Times New Roman" panose="02020603050405020304" pitchFamily="18" charset="0"/>
                <a:cs typeface="Times New Roman" panose="02020603050405020304" pitchFamily="18" charset="0"/>
              </a:rPr>
              <a:t>Selecting </a:t>
            </a:r>
            <a:r>
              <a:rPr lang="en-US" sz="2400" dirty="0">
                <a:latin typeface="Times New Roman" panose="02020603050405020304" pitchFamily="18" charset="0"/>
                <a:cs typeface="Times New Roman" panose="02020603050405020304" pitchFamily="18" charset="0"/>
              </a:rPr>
              <a:t>reference and experimental populations.</a:t>
            </a:r>
          </a:p>
          <a:p>
            <a:r>
              <a:rPr lang="en-IN" sz="2400" dirty="0" smtClean="0">
                <a:latin typeface="Times New Roman" panose="02020603050405020304" pitchFamily="18" charset="0"/>
                <a:cs typeface="Times New Roman" panose="02020603050405020304" pitchFamily="18" charset="0"/>
              </a:rPr>
              <a:t>Randomization</a:t>
            </a:r>
            <a:r>
              <a:rPr lang="en-IN" sz="2400" dirty="0">
                <a:latin typeface="Times New Roman" panose="02020603050405020304" pitchFamily="18" charset="0"/>
                <a:cs typeface="Times New Roman" panose="02020603050405020304" pitchFamily="18" charset="0"/>
              </a:rPr>
              <a:t>.</a:t>
            </a:r>
          </a:p>
          <a:p>
            <a:r>
              <a:rPr lang="en-IN" sz="2400" dirty="0" smtClean="0">
                <a:latin typeface="Times New Roman" panose="02020603050405020304" pitchFamily="18" charset="0"/>
                <a:cs typeface="Times New Roman" panose="02020603050405020304" pitchFamily="18" charset="0"/>
              </a:rPr>
              <a:t>Manipulation </a:t>
            </a:r>
            <a:r>
              <a:rPr lang="en-IN" sz="2400" dirty="0">
                <a:latin typeface="Times New Roman" panose="02020603050405020304" pitchFamily="18" charset="0"/>
                <a:cs typeface="Times New Roman" panose="02020603050405020304" pitchFamily="18" charset="0"/>
              </a:rPr>
              <a:t>or intervention.</a:t>
            </a:r>
          </a:p>
          <a:p>
            <a:r>
              <a:rPr lang="en-IN" sz="2400" dirty="0" smtClean="0">
                <a:latin typeface="Times New Roman" panose="02020603050405020304" pitchFamily="18" charset="0"/>
                <a:cs typeface="Times New Roman" panose="02020603050405020304" pitchFamily="18" charset="0"/>
              </a:rPr>
              <a:t> </a:t>
            </a:r>
            <a:r>
              <a:rPr lang="en-IN" sz="2400" dirty="0">
                <a:latin typeface="Times New Roman" panose="02020603050405020304" pitchFamily="18" charset="0"/>
                <a:cs typeface="Times New Roman" panose="02020603050405020304" pitchFamily="18" charset="0"/>
              </a:rPr>
              <a:t>Follow-up.</a:t>
            </a:r>
          </a:p>
          <a:p>
            <a:r>
              <a:rPr lang="en-IN" sz="2400" dirty="0" smtClean="0">
                <a:latin typeface="Times New Roman" panose="02020603050405020304" pitchFamily="18" charset="0"/>
                <a:cs typeface="Times New Roman" panose="02020603050405020304" pitchFamily="18" charset="0"/>
              </a:rPr>
              <a:t>Assessment </a:t>
            </a:r>
            <a:r>
              <a:rPr lang="en-IN" sz="2400" dirty="0">
                <a:latin typeface="Times New Roman" panose="02020603050405020304" pitchFamily="18" charset="0"/>
                <a:cs typeface="Times New Roman" panose="02020603050405020304" pitchFamily="18" charset="0"/>
              </a:rPr>
              <a:t>of outcome.</a:t>
            </a:r>
          </a:p>
        </p:txBody>
      </p:sp>
    </p:spTree>
    <p:extLst>
      <p:ext uri="{BB962C8B-B14F-4D97-AF65-F5344CB8AC3E}">
        <p14:creationId xmlns:p14="http://schemas.microsoft.com/office/powerpoint/2010/main" val="12017536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curtains"/>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a:latin typeface="Times New Roman" panose="02020603050405020304" pitchFamily="18" charset="0"/>
                <a:cs typeface="Times New Roman" panose="02020603050405020304" pitchFamily="18" charset="0"/>
              </a:rPr>
              <a:t>Randomization is a statistical procedure by which </a:t>
            </a:r>
            <a:r>
              <a:rPr lang="en-US" sz="2400" dirty="0" smtClean="0">
                <a:latin typeface="Times New Roman" panose="02020603050405020304" pitchFamily="18" charset="0"/>
                <a:cs typeface="Times New Roman" panose="02020603050405020304" pitchFamily="18" charset="0"/>
              </a:rPr>
              <a:t>the participants </a:t>
            </a:r>
            <a:r>
              <a:rPr lang="en-US" sz="2400" dirty="0">
                <a:latin typeface="Times New Roman" panose="02020603050405020304" pitchFamily="18" charset="0"/>
                <a:cs typeface="Times New Roman" panose="02020603050405020304" pitchFamily="18" charset="0"/>
              </a:rPr>
              <a:t>are allocated into groups usually called "</a:t>
            </a:r>
            <a:r>
              <a:rPr lang="en-US" sz="2400" dirty="0" smtClean="0">
                <a:latin typeface="Times New Roman" panose="02020603050405020304" pitchFamily="18" charset="0"/>
                <a:cs typeface="Times New Roman" panose="02020603050405020304" pitchFamily="18" charset="0"/>
              </a:rPr>
              <a:t>study“ and </a:t>
            </a:r>
            <a:r>
              <a:rPr lang="en-US" sz="2400" dirty="0">
                <a:latin typeface="Times New Roman" panose="02020603050405020304" pitchFamily="18" charset="0"/>
                <a:cs typeface="Times New Roman" panose="02020603050405020304" pitchFamily="18" charset="0"/>
              </a:rPr>
              <a:t>"control" groups, to receive or not to receive </a:t>
            </a:r>
            <a:r>
              <a:rPr lang="en-US" sz="2400" dirty="0" smtClean="0">
                <a:latin typeface="Times New Roman" panose="02020603050405020304" pitchFamily="18" charset="0"/>
                <a:cs typeface="Times New Roman" panose="02020603050405020304" pitchFamily="18" charset="0"/>
              </a:rPr>
              <a:t>an experimental </a:t>
            </a:r>
            <a:r>
              <a:rPr lang="en-US" sz="2400" dirty="0">
                <a:latin typeface="Times New Roman" panose="02020603050405020304" pitchFamily="18" charset="0"/>
                <a:cs typeface="Times New Roman" panose="02020603050405020304" pitchFamily="18" charset="0"/>
              </a:rPr>
              <a:t>preventive or therapeutic </a:t>
            </a:r>
            <a:r>
              <a:rPr lang="en-US" sz="2400" dirty="0" smtClean="0">
                <a:latin typeface="Times New Roman" panose="02020603050405020304" pitchFamily="18" charset="0"/>
                <a:cs typeface="Times New Roman" panose="02020603050405020304" pitchFamily="18" charset="0"/>
              </a:rPr>
              <a:t>procedure, </a:t>
            </a:r>
            <a:r>
              <a:rPr lang="en-IN" sz="2400" dirty="0" smtClean="0">
                <a:latin typeface="Times New Roman" panose="02020603050405020304" pitchFamily="18" charset="0"/>
                <a:cs typeface="Times New Roman" panose="02020603050405020304" pitchFamily="18" charset="0"/>
              </a:rPr>
              <a:t>manoeuvre </a:t>
            </a:r>
            <a:r>
              <a:rPr lang="en-IN" sz="2400" dirty="0">
                <a:latin typeface="Times New Roman" panose="02020603050405020304" pitchFamily="18" charset="0"/>
                <a:cs typeface="Times New Roman" panose="02020603050405020304" pitchFamily="18" charset="0"/>
              </a:rPr>
              <a:t>or </a:t>
            </a:r>
            <a:r>
              <a:rPr lang="en-IN" sz="2400" dirty="0" smtClean="0">
                <a:latin typeface="Times New Roman" panose="02020603050405020304" pitchFamily="18" charset="0"/>
                <a:cs typeface="Times New Roman" panose="02020603050405020304" pitchFamily="18" charset="0"/>
              </a:rPr>
              <a:t>intervention.</a:t>
            </a:r>
          </a:p>
          <a:p>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2067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curtains"/>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latin typeface="Times New Roman" panose="02020603050405020304" pitchFamily="18" charset="0"/>
                <a:cs typeface="Times New Roman" panose="02020603050405020304" pitchFamily="18" charset="0"/>
              </a:rPr>
              <a:t>BLINDING</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2400" i="1" dirty="0">
                <a:latin typeface="Times New Roman" panose="02020603050405020304" pitchFamily="18" charset="0"/>
                <a:cs typeface="Times New Roman" panose="02020603050405020304" pitchFamily="18" charset="0"/>
              </a:rPr>
              <a:t>SINGLE BLIND TRIAL </a:t>
            </a:r>
            <a:r>
              <a:rPr lang="en-US" sz="2400" dirty="0">
                <a:latin typeface="Times New Roman" panose="02020603050405020304" pitchFamily="18" charset="0"/>
                <a:cs typeface="Times New Roman" panose="02020603050405020304" pitchFamily="18" charset="0"/>
              </a:rPr>
              <a:t>: The trial is so planned that </a:t>
            </a:r>
            <a:r>
              <a:rPr lang="en-US" sz="2400" dirty="0" smtClean="0">
                <a:latin typeface="Times New Roman" panose="02020603050405020304" pitchFamily="18" charset="0"/>
                <a:cs typeface="Times New Roman" panose="02020603050405020304" pitchFamily="18" charset="0"/>
              </a:rPr>
              <a:t>the participant </a:t>
            </a:r>
            <a:r>
              <a:rPr lang="en-US" sz="2400" dirty="0">
                <a:latin typeface="Times New Roman" panose="02020603050405020304" pitchFamily="18" charset="0"/>
                <a:cs typeface="Times New Roman" panose="02020603050405020304" pitchFamily="18" charset="0"/>
              </a:rPr>
              <a:t>is not aware whether he belongs to the </a:t>
            </a:r>
            <a:r>
              <a:rPr lang="en-US" sz="2400" dirty="0" smtClean="0">
                <a:latin typeface="Times New Roman" panose="02020603050405020304" pitchFamily="18" charset="0"/>
                <a:cs typeface="Times New Roman" panose="02020603050405020304" pitchFamily="18" charset="0"/>
              </a:rPr>
              <a:t>study </a:t>
            </a:r>
            <a:r>
              <a:rPr lang="en-IN" sz="2400" dirty="0" smtClean="0">
                <a:latin typeface="Times New Roman" panose="02020603050405020304" pitchFamily="18" charset="0"/>
                <a:cs typeface="Times New Roman" panose="02020603050405020304" pitchFamily="18" charset="0"/>
              </a:rPr>
              <a:t>group </a:t>
            </a:r>
            <a:r>
              <a:rPr lang="en-IN" sz="2400" dirty="0">
                <a:latin typeface="Times New Roman" panose="02020603050405020304" pitchFamily="18" charset="0"/>
                <a:cs typeface="Times New Roman" panose="02020603050405020304" pitchFamily="18" charset="0"/>
              </a:rPr>
              <a:t>or control group</a:t>
            </a:r>
            <a:r>
              <a:rPr lang="en-IN" sz="2400" dirty="0" smtClean="0">
                <a:latin typeface="Times New Roman" panose="02020603050405020304" pitchFamily="18" charset="0"/>
                <a:cs typeface="Times New Roman" panose="02020603050405020304" pitchFamily="18" charset="0"/>
              </a:rPr>
              <a:t>.</a:t>
            </a:r>
          </a:p>
          <a:p>
            <a:r>
              <a:rPr lang="en-IN" sz="2400" i="1" dirty="0">
                <a:latin typeface="Times New Roman" panose="02020603050405020304" pitchFamily="18" charset="0"/>
                <a:cs typeface="Times New Roman" panose="02020603050405020304" pitchFamily="18" charset="0"/>
              </a:rPr>
              <a:t>DOUBLE BLIND TRIAL </a:t>
            </a:r>
            <a:r>
              <a:rPr lang="en-IN" sz="2400" dirty="0">
                <a:latin typeface="Times New Roman" panose="02020603050405020304" pitchFamily="18" charset="0"/>
                <a:cs typeface="Times New Roman" panose="02020603050405020304" pitchFamily="18" charset="0"/>
              </a:rPr>
              <a:t>: </a:t>
            </a:r>
            <a:r>
              <a:rPr lang="en-IN" sz="2400" dirty="0" smtClean="0">
                <a:latin typeface="Times New Roman" panose="02020603050405020304" pitchFamily="18" charset="0"/>
                <a:cs typeface="Times New Roman" panose="02020603050405020304" pitchFamily="18" charset="0"/>
              </a:rPr>
              <a:t>The </a:t>
            </a:r>
            <a:r>
              <a:rPr lang="en-US" sz="2400" dirty="0" smtClean="0">
                <a:latin typeface="Times New Roman" panose="02020603050405020304" pitchFamily="18" charset="0"/>
                <a:cs typeface="Times New Roman" panose="02020603050405020304" pitchFamily="18" charset="0"/>
              </a:rPr>
              <a:t>trial </a:t>
            </a:r>
            <a:r>
              <a:rPr lang="en-US" sz="2400" dirty="0">
                <a:latin typeface="Times New Roman" panose="02020603050405020304" pitchFamily="18" charset="0"/>
                <a:cs typeface="Times New Roman" panose="02020603050405020304" pitchFamily="18" charset="0"/>
              </a:rPr>
              <a:t>is so planned that neither the doctor nor the </a:t>
            </a:r>
            <a:r>
              <a:rPr lang="en-US" sz="2400" dirty="0" smtClean="0">
                <a:latin typeface="Times New Roman" panose="02020603050405020304" pitchFamily="18" charset="0"/>
                <a:cs typeface="Times New Roman" panose="02020603050405020304" pitchFamily="18" charset="0"/>
              </a:rPr>
              <a:t>participant is </a:t>
            </a:r>
            <a:r>
              <a:rPr lang="en-US" sz="2400" dirty="0">
                <a:latin typeface="Times New Roman" panose="02020603050405020304" pitchFamily="18" charset="0"/>
                <a:cs typeface="Times New Roman" panose="02020603050405020304" pitchFamily="18" charset="0"/>
              </a:rPr>
              <a:t>aware of the group allocation and the treatment received</a:t>
            </a:r>
            <a:r>
              <a:rPr lang="en-US" sz="2400" dirty="0" smtClean="0">
                <a:latin typeface="Times New Roman" panose="02020603050405020304" pitchFamily="18" charset="0"/>
                <a:cs typeface="Times New Roman" panose="02020603050405020304" pitchFamily="18" charset="0"/>
              </a:rPr>
              <a:t>.</a:t>
            </a:r>
          </a:p>
          <a:p>
            <a:r>
              <a:rPr lang="en-US" sz="2400" i="1" dirty="0">
                <a:latin typeface="Times New Roman" panose="02020603050405020304" pitchFamily="18" charset="0"/>
                <a:cs typeface="Times New Roman" panose="02020603050405020304" pitchFamily="18" charset="0"/>
              </a:rPr>
              <a:t>TRIPLE BLIND TRIAL </a:t>
            </a:r>
            <a:r>
              <a:rPr lang="en-US" sz="2400" dirty="0">
                <a:latin typeface="Times New Roman" panose="02020603050405020304" pitchFamily="18" charset="0"/>
                <a:cs typeface="Times New Roman" panose="02020603050405020304" pitchFamily="18" charset="0"/>
              </a:rPr>
              <a:t>: This goes one step further. </a:t>
            </a:r>
            <a:r>
              <a:rPr lang="en-US" sz="2400" dirty="0" smtClean="0">
                <a:latin typeface="Times New Roman" panose="02020603050405020304" pitchFamily="18" charset="0"/>
                <a:cs typeface="Times New Roman" panose="02020603050405020304" pitchFamily="18" charset="0"/>
              </a:rPr>
              <a:t>The participant</a:t>
            </a:r>
            <a:r>
              <a:rPr lang="en-US" sz="2400" dirty="0">
                <a:latin typeface="Times New Roman" panose="02020603050405020304" pitchFamily="18" charset="0"/>
                <a:cs typeface="Times New Roman" panose="02020603050405020304" pitchFamily="18" charset="0"/>
              </a:rPr>
              <a:t>, the investigator and the person analyzing </a:t>
            </a:r>
            <a:r>
              <a:rPr lang="en-US" sz="2400" dirty="0" smtClean="0">
                <a:latin typeface="Times New Roman" panose="02020603050405020304" pitchFamily="18" charset="0"/>
                <a:cs typeface="Times New Roman" panose="02020603050405020304" pitchFamily="18" charset="0"/>
              </a:rPr>
              <a:t>the </a:t>
            </a:r>
            <a:r>
              <a:rPr lang="en-IN" sz="2400" dirty="0" smtClean="0">
                <a:latin typeface="Times New Roman" panose="02020603050405020304" pitchFamily="18" charset="0"/>
                <a:cs typeface="Times New Roman" panose="02020603050405020304" pitchFamily="18" charset="0"/>
              </a:rPr>
              <a:t>data </a:t>
            </a:r>
            <a:r>
              <a:rPr lang="en-IN" sz="2400" dirty="0">
                <a:latin typeface="Times New Roman" panose="02020603050405020304" pitchFamily="18" charset="0"/>
                <a:cs typeface="Times New Roman" panose="02020603050405020304" pitchFamily="18" charset="0"/>
              </a:rPr>
              <a:t>are all "blind".</a:t>
            </a:r>
          </a:p>
        </p:txBody>
      </p:sp>
    </p:spTree>
    <p:extLst>
      <p:ext uri="{BB962C8B-B14F-4D97-AF65-F5344CB8AC3E}">
        <p14:creationId xmlns:p14="http://schemas.microsoft.com/office/powerpoint/2010/main" val="38116078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curtains"/>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TYPES OF RANDOMIZED CONTROLLED TRIALS</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IN" sz="2400" dirty="0">
                <a:latin typeface="Times New Roman" panose="02020603050405020304" pitchFamily="18" charset="0"/>
                <a:cs typeface="Times New Roman" panose="02020603050405020304" pitchFamily="18" charset="0"/>
              </a:rPr>
              <a:t>Clinical </a:t>
            </a:r>
            <a:r>
              <a:rPr lang="en-IN" sz="2400" dirty="0" smtClean="0">
                <a:latin typeface="Times New Roman" panose="02020603050405020304" pitchFamily="18" charset="0"/>
                <a:cs typeface="Times New Roman" panose="02020603050405020304" pitchFamily="18" charset="0"/>
              </a:rPr>
              <a:t>trials</a:t>
            </a:r>
          </a:p>
          <a:p>
            <a:r>
              <a:rPr lang="en-IN" sz="2400" dirty="0">
                <a:latin typeface="Times New Roman" panose="02020603050405020304" pitchFamily="18" charset="0"/>
                <a:cs typeface="Times New Roman" panose="02020603050405020304" pitchFamily="18" charset="0"/>
              </a:rPr>
              <a:t>Preventive </a:t>
            </a:r>
            <a:r>
              <a:rPr lang="en-IN" sz="2400" dirty="0" smtClean="0">
                <a:latin typeface="Times New Roman" panose="02020603050405020304" pitchFamily="18" charset="0"/>
                <a:cs typeface="Times New Roman" panose="02020603050405020304" pitchFamily="18" charset="0"/>
              </a:rPr>
              <a:t>trials</a:t>
            </a:r>
          </a:p>
          <a:p>
            <a:r>
              <a:rPr lang="en-IN" sz="2400" dirty="0">
                <a:latin typeface="Times New Roman" panose="02020603050405020304" pitchFamily="18" charset="0"/>
                <a:cs typeface="Times New Roman" panose="02020603050405020304" pitchFamily="18" charset="0"/>
              </a:rPr>
              <a:t>Risk factor </a:t>
            </a:r>
            <a:r>
              <a:rPr lang="en-IN" sz="2400" dirty="0" smtClean="0">
                <a:latin typeface="Times New Roman" panose="02020603050405020304" pitchFamily="18" charset="0"/>
                <a:cs typeface="Times New Roman" panose="02020603050405020304" pitchFamily="18" charset="0"/>
              </a:rPr>
              <a:t>trials</a:t>
            </a:r>
          </a:p>
          <a:p>
            <a:r>
              <a:rPr lang="en-IN" sz="2400" dirty="0">
                <a:latin typeface="Times New Roman" panose="02020603050405020304" pitchFamily="18" charset="0"/>
                <a:cs typeface="Times New Roman" panose="02020603050405020304" pitchFamily="18" charset="0"/>
              </a:rPr>
              <a:t>Cessation </a:t>
            </a:r>
            <a:r>
              <a:rPr lang="en-IN" sz="2400" dirty="0" smtClean="0">
                <a:latin typeface="Times New Roman" panose="02020603050405020304" pitchFamily="18" charset="0"/>
                <a:cs typeface="Times New Roman" panose="02020603050405020304" pitchFamily="18" charset="0"/>
              </a:rPr>
              <a:t>experiments</a:t>
            </a:r>
          </a:p>
          <a:p>
            <a:r>
              <a:rPr lang="en-IN" sz="2400" dirty="0">
                <a:latin typeface="Times New Roman" panose="02020603050405020304" pitchFamily="18" charset="0"/>
                <a:cs typeface="Times New Roman" panose="02020603050405020304" pitchFamily="18" charset="0"/>
              </a:rPr>
              <a:t>Trial of aetiological </a:t>
            </a:r>
            <a:r>
              <a:rPr lang="en-IN" sz="2400" dirty="0" smtClean="0">
                <a:latin typeface="Times New Roman" panose="02020603050405020304" pitchFamily="18" charset="0"/>
                <a:cs typeface="Times New Roman" panose="02020603050405020304" pitchFamily="18" charset="0"/>
              </a:rPr>
              <a:t>agents</a:t>
            </a:r>
          </a:p>
          <a:p>
            <a:r>
              <a:rPr lang="en-IN" sz="2400" dirty="0">
                <a:latin typeface="Times New Roman" panose="02020603050405020304" pitchFamily="18" charset="0"/>
                <a:cs typeface="Times New Roman" panose="02020603050405020304" pitchFamily="18" charset="0"/>
              </a:rPr>
              <a:t>Evaluation of health services</a:t>
            </a:r>
          </a:p>
        </p:txBody>
      </p:sp>
    </p:spTree>
    <p:extLst>
      <p:ext uri="{BB962C8B-B14F-4D97-AF65-F5344CB8AC3E}">
        <p14:creationId xmlns:p14="http://schemas.microsoft.com/office/powerpoint/2010/main" val="32141175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curtains"/>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latin typeface="Times New Roman" panose="02020603050405020304" pitchFamily="18" charset="0"/>
                <a:cs typeface="Times New Roman" panose="02020603050405020304" pitchFamily="18" charset="0"/>
              </a:rPr>
              <a:t>ASSOCIATION AND CAUSATION</a:t>
            </a:r>
          </a:p>
        </p:txBody>
      </p:sp>
      <p:sp>
        <p:nvSpPr>
          <p:cNvPr id="3" name="Content Placeholder 2"/>
          <p:cNvSpPr>
            <a:spLocks noGrp="1"/>
          </p:cNvSpPr>
          <p:nvPr>
            <p:ph idx="1"/>
          </p:nvPr>
        </p:nvSpPr>
        <p:spPr/>
        <p:txBody>
          <a:bodyPr>
            <a:normAutofit/>
          </a:bodyPr>
          <a:lstStyle/>
          <a:p>
            <a:r>
              <a:rPr lang="en-US" sz="2400" dirty="0" smtClean="0">
                <a:latin typeface="Times New Roman" panose="02020603050405020304" pitchFamily="18" charset="0"/>
                <a:cs typeface="Times New Roman" panose="02020603050405020304" pitchFamily="18" charset="0"/>
              </a:rPr>
              <a:t>Association : concurrence </a:t>
            </a:r>
            <a:r>
              <a:rPr lang="en-US" sz="2400" dirty="0">
                <a:latin typeface="Times New Roman" panose="02020603050405020304" pitchFamily="18" charset="0"/>
                <a:cs typeface="Times New Roman" panose="02020603050405020304" pitchFamily="18" charset="0"/>
              </a:rPr>
              <a:t>of two variables more often than would </a:t>
            </a:r>
            <a:r>
              <a:rPr lang="en-US" sz="2400" dirty="0" smtClean="0">
                <a:latin typeface="Times New Roman" panose="02020603050405020304" pitchFamily="18" charset="0"/>
                <a:cs typeface="Times New Roman" panose="02020603050405020304" pitchFamily="18" charset="0"/>
              </a:rPr>
              <a:t>be </a:t>
            </a:r>
            <a:r>
              <a:rPr lang="en-IN" sz="2400" dirty="0" smtClean="0">
                <a:latin typeface="Times New Roman" panose="02020603050405020304" pitchFamily="18" charset="0"/>
                <a:cs typeface="Times New Roman" panose="02020603050405020304" pitchFamily="18" charset="0"/>
              </a:rPr>
              <a:t>expected </a:t>
            </a:r>
            <a:r>
              <a:rPr lang="en-IN" sz="2400" dirty="0">
                <a:latin typeface="Times New Roman" panose="02020603050405020304" pitchFamily="18" charset="0"/>
                <a:cs typeface="Times New Roman" panose="02020603050405020304" pitchFamily="18" charset="0"/>
              </a:rPr>
              <a:t>by chance. </a:t>
            </a:r>
            <a:endParaRPr lang="en-IN" sz="24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IN" sz="2400" dirty="0">
                <a:latin typeface="Times New Roman" panose="02020603050405020304" pitchFamily="18" charset="0"/>
                <a:cs typeface="Times New Roman" panose="02020603050405020304" pitchFamily="18" charset="0"/>
              </a:rPr>
              <a:t>Spurious association</a:t>
            </a:r>
          </a:p>
          <a:p>
            <a:pPr>
              <a:buFont typeface="Wingdings" panose="05000000000000000000" pitchFamily="2" charset="2"/>
              <a:buChar char="Ø"/>
            </a:pPr>
            <a:r>
              <a:rPr lang="en-IN" sz="2400" dirty="0" smtClean="0">
                <a:latin typeface="Times New Roman" panose="02020603050405020304" pitchFamily="18" charset="0"/>
                <a:cs typeface="Times New Roman" panose="02020603050405020304" pitchFamily="18" charset="0"/>
              </a:rPr>
              <a:t> </a:t>
            </a:r>
            <a:r>
              <a:rPr lang="en-IN" sz="2400" dirty="0">
                <a:latin typeface="Times New Roman" panose="02020603050405020304" pitchFamily="18" charset="0"/>
                <a:cs typeface="Times New Roman" panose="02020603050405020304" pitchFamily="18" charset="0"/>
              </a:rPr>
              <a:t>Indirect association</a:t>
            </a:r>
          </a:p>
          <a:p>
            <a:pPr>
              <a:buFont typeface="Wingdings" panose="05000000000000000000" pitchFamily="2" charset="2"/>
              <a:buChar char="Ø"/>
            </a:pPr>
            <a:r>
              <a:rPr lang="en-IN" sz="2400" dirty="0" smtClean="0">
                <a:latin typeface="Times New Roman" panose="02020603050405020304" pitchFamily="18" charset="0"/>
                <a:cs typeface="Times New Roman" panose="02020603050405020304" pitchFamily="18" charset="0"/>
              </a:rPr>
              <a:t> </a:t>
            </a:r>
            <a:r>
              <a:rPr lang="en-IN" sz="2400" dirty="0">
                <a:latin typeface="Times New Roman" panose="02020603050405020304" pitchFamily="18" charset="0"/>
                <a:cs typeface="Times New Roman" panose="02020603050405020304" pitchFamily="18" charset="0"/>
              </a:rPr>
              <a:t>Direct (causal) association</a:t>
            </a:r>
          </a:p>
          <a:p>
            <a:pPr marL="0" indent="0">
              <a:buNone/>
            </a:pPr>
            <a:r>
              <a:rPr lang="en-IN" sz="2400" dirty="0">
                <a:latin typeface="Times New Roman" panose="02020603050405020304" pitchFamily="18" charset="0"/>
                <a:cs typeface="Times New Roman" panose="02020603050405020304" pitchFamily="18" charset="0"/>
              </a:rPr>
              <a:t>(</a:t>
            </a:r>
            <a:r>
              <a:rPr lang="en-IN" sz="2400" dirty="0" err="1">
                <a:latin typeface="Times New Roman" panose="02020603050405020304" pitchFamily="18" charset="0"/>
                <a:cs typeface="Times New Roman" panose="02020603050405020304" pitchFamily="18" charset="0"/>
              </a:rPr>
              <a:t>i</a:t>
            </a:r>
            <a:r>
              <a:rPr lang="en-IN" sz="2400" dirty="0">
                <a:latin typeface="Times New Roman" panose="02020603050405020304" pitchFamily="18" charset="0"/>
                <a:cs typeface="Times New Roman" panose="02020603050405020304" pitchFamily="18" charset="0"/>
              </a:rPr>
              <a:t>) one-to-one causal association</a:t>
            </a:r>
          </a:p>
          <a:p>
            <a:pPr marL="0" indent="0">
              <a:buNone/>
            </a:pPr>
            <a:r>
              <a:rPr lang="en-IN" sz="2400" dirty="0">
                <a:latin typeface="Times New Roman" panose="02020603050405020304" pitchFamily="18" charset="0"/>
                <a:cs typeface="Times New Roman" panose="02020603050405020304" pitchFamily="18" charset="0"/>
              </a:rPr>
              <a:t>(ii) multifactorial causation.</a:t>
            </a:r>
          </a:p>
        </p:txBody>
      </p:sp>
    </p:spTree>
    <p:extLst>
      <p:ext uri="{BB962C8B-B14F-4D97-AF65-F5344CB8AC3E}">
        <p14:creationId xmlns:p14="http://schemas.microsoft.com/office/powerpoint/2010/main" val="35606764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curtains"/>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latin typeface="Times New Roman" panose="02020603050405020304" pitchFamily="18" charset="0"/>
                <a:cs typeface="Times New Roman" panose="02020603050405020304" pitchFamily="18" charset="0"/>
              </a:rPr>
              <a:t>USES OF EPIDEMIOLOGY</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Autofit/>
          </a:bodyPr>
          <a:lstStyle/>
          <a:p>
            <a:r>
              <a:rPr lang="en-US" sz="2400" dirty="0">
                <a:latin typeface="Times New Roman" panose="02020603050405020304" pitchFamily="18" charset="0"/>
                <a:cs typeface="Times New Roman" panose="02020603050405020304" pitchFamily="18" charset="0"/>
              </a:rPr>
              <a:t>To study historically the rise and fall </a:t>
            </a:r>
            <a:r>
              <a:rPr lang="en-US" sz="2400" dirty="0" smtClean="0">
                <a:latin typeface="Times New Roman" panose="02020603050405020304" pitchFamily="18" charset="0"/>
                <a:cs typeface="Times New Roman" panose="02020603050405020304" pitchFamily="18" charset="0"/>
              </a:rPr>
              <a:t>of </a:t>
            </a:r>
            <a:r>
              <a:rPr lang="en-IN" sz="2400" dirty="0" smtClean="0">
                <a:latin typeface="Times New Roman" panose="02020603050405020304" pitchFamily="18" charset="0"/>
                <a:cs typeface="Times New Roman" panose="02020603050405020304" pitchFamily="18" charset="0"/>
              </a:rPr>
              <a:t>disease </a:t>
            </a:r>
            <a:r>
              <a:rPr lang="en-IN" sz="2400" dirty="0">
                <a:latin typeface="Times New Roman" panose="02020603050405020304" pitchFamily="18" charset="0"/>
                <a:cs typeface="Times New Roman" panose="02020603050405020304" pitchFamily="18" charset="0"/>
              </a:rPr>
              <a:t>in the </a:t>
            </a:r>
            <a:r>
              <a:rPr lang="en-IN" sz="2400" dirty="0" smtClean="0">
                <a:latin typeface="Times New Roman" panose="02020603050405020304" pitchFamily="18" charset="0"/>
                <a:cs typeface="Times New Roman" panose="02020603050405020304" pitchFamily="18" charset="0"/>
              </a:rPr>
              <a:t>population.</a:t>
            </a:r>
          </a:p>
          <a:p>
            <a:r>
              <a:rPr lang="en-IN" sz="2400" dirty="0">
                <a:latin typeface="Times New Roman" panose="02020603050405020304" pitchFamily="18" charset="0"/>
                <a:cs typeface="Times New Roman" panose="02020603050405020304" pitchFamily="18" charset="0"/>
              </a:rPr>
              <a:t>Community </a:t>
            </a:r>
            <a:r>
              <a:rPr lang="en-IN" sz="2400" dirty="0" smtClean="0">
                <a:latin typeface="Times New Roman" panose="02020603050405020304" pitchFamily="18" charset="0"/>
                <a:cs typeface="Times New Roman" panose="02020603050405020304" pitchFamily="18" charset="0"/>
              </a:rPr>
              <a:t>diagnosis</a:t>
            </a:r>
          </a:p>
          <a:p>
            <a:r>
              <a:rPr lang="en-IN" sz="2400" dirty="0">
                <a:latin typeface="Times New Roman" panose="02020603050405020304" pitchFamily="18" charset="0"/>
                <a:cs typeface="Times New Roman" panose="02020603050405020304" pitchFamily="18" charset="0"/>
              </a:rPr>
              <a:t>Planning and </a:t>
            </a:r>
            <a:r>
              <a:rPr lang="en-IN" sz="2400" dirty="0" smtClean="0">
                <a:latin typeface="Times New Roman" panose="02020603050405020304" pitchFamily="18" charset="0"/>
                <a:cs typeface="Times New Roman" panose="02020603050405020304" pitchFamily="18" charset="0"/>
              </a:rPr>
              <a:t>evaluation</a:t>
            </a:r>
          </a:p>
          <a:p>
            <a:r>
              <a:rPr lang="en-US" sz="2400" dirty="0">
                <a:latin typeface="Times New Roman" panose="02020603050405020304" pitchFamily="18" charset="0"/>
                <a:cs typeface="Times New Roman" panose="02020603050405020304" pitchFamily="18" charset="0"/>
              </a:rPr>
              <a:t>Evaluation of individual's risks and </a:t>
            </a:r>
            <a:r>
              <a:rPr lang="en-US" sz="2400" dirty="0" smtClean="0">
                <a:latin typeface="Times New Roman" panose="02020603050405020304" pitchFamily="18" charset="0"/>
                <a:cs typeface="Times New Roman" panose="02020603050405020304" pitchFamily="18" charset="0"/>
              </a:rPr>
              <a:t>chances</a:t>
            </a:r>
          </a:p>
          <a:p>
            <a:r>
              <a:rPr lang="en-IN" sz="2400" dirty="0">
                <a:latin typeface="Times New Roman" panose="02020603050405020304" pitchFamily="18" charset="0"/>
                <a:cs typeface="Times New Roman" panose="02020603050405020304" pitchFamily="18" charset="0"/>
              </a:rPr>
              <a:t>Syndrome </a:t>
            </a:r>
            <a:r>
              <a:rPr lang="en-IN" sz="2400" dirty="0" smtClean="0">
                <a:latin typeface="Times New Roman" panose="02020603050405020304" pitchFamily="18" charset="0"/>
                <a:cs typeface="Times New Roman" panose="02020603050405020304" pitchFamily="18" charset="0"/>
              </a:rPr>
              <a:t>identification</a:t>
            </a:r>
          </a:p>
          <a:p>
            <a:r>
              <a:rPr lang="en-US" sz="2400" dirty="0">
                <a:latin typeface="Times New Roman" panose="02020603050405020304" pitchFamily="18" charset="0"/>
                <a:cs typeface="Times New Roman" panose="02020603050405020304" pitchFamily="18" charset="0"/>
              </a:rPr>
              <a:t>Completing the natural history of </a:t>
            </a:r>
            <a:r>
              <a:rPr lang="en-US" sz="2400" dirty="0" smtClean="0">
                <a:latin typeface="Times New Roman" panose="02020603050405020304" pitchFamily="18" charset="0"/>
                <a:cs typeface="Times New Roman" panose="02020603050405020304" pitchFamily="18" charset="0"/>
              </a:rPr>
              <a:t>disease</a:t>
            </a:r>
          </a:p>
          <a:p>
            <a:r>
              <a:rPr lang="en-US" sz="2400" dirty="0">
                <a:latin typeface="Times New Roman" panose="02020603050405020304" pitchFamily="18" charset="0"/>
                <a:cs typeface="Times New Roman" panose="02020603050405020304" pitchFamily="18" charset="0"/>
              </a:rPr>
              <a:t>Searching for causes and risk factors</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0635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curtains"/>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2862" y="0"/>
            <a:ext cx="8893615" cy="884282"/>
          </a:xfrm>
        </p:spPr>
        <p:txBody>
          <a:bodyPr>
            <a:normAutofit fontScale="90000"/>
          </a:bodyPr>
          <a:lstStyle/>
          <a:p>
            <a:pPr algn="ctr"/>
            <a:r>
              <a:rPr lang="en-IN" b="1" dirty="0">
                <a:latin typeface="Times New Roman" panose="02020603050405020304" pitchFamily="18" charset="0"/>
                <a:cs typeface="Times New Roman" panose="02020603050405020304" pitchFamily="18" charset="0"/>
              </a:rPr>
              <a:t>INFECTIOUS DISEASE EPIDEMIOLOGY</a:t>
            </a:r>
          </a:p>
        </p:txBody>
      </p:sp>
      <p:sp>
        <p:nvSpPr>
          <p:cNvPr id="3" name="Content Placeholder 2"/>
          <p:cNvSpPr>
            <a:spLocks noGrp="1"/>
          </p:cNvSpPr>
          <p:nvPr>
            <p:ph idx="1"/>
          </p:nvPr>
        </p:nvSpPr>
        <p:spPr>
          <a:xfrm>
            <a:off x="1421175" y="738130"/>
            <a:ext cx="10576193" cy="6119870"/>
          </a:xfrm>
        </p:spPr>
        <p:txBody>
          <a:bodyPr>
            <a:normAutofit/>
          </a:bodyPr>
          <a:lstStyle/>
          <a:p>
            <a:r>
              <a:rPr lang="en-IN" sz="2400" i="1" dirty="0" smtClean="0">
                <a:latin typeface="Times New Roman" panose="02020603050405020304" pitchFamily="18" charset="0"/>
                <a:cs typeface="Times New Roman" panose="02020603050405020304" pitchFamily="18" charset="0"/>
              </a:rPr>
              <a:t>INFECTION :</a:t>
            </a:r>
            <a:r>
              <a:rPr lang="en-US" sz="2400" dirty="0">
                <a:latin typeface="Times New Roman" panose="02020603050405020304" pitchFamily="18" charset="0"/>
                <a:cs typeface="Times New Roman" panose="02020603050405020304" pitchFamily="18" charset="0"/>
              </a:rPr>
              <a:t>The entry and development or multiplication of </a:t>
            </a:r>
            <a:r>
              <a:rPr lang="en-US" sz="2400" dirty="0" smtClean="0">
                <a:latin typeface="Times New Roman" panose="02020603050405020304" pitchFamily="18" charset="0"/>
                <a:cs typeface="Times New Roman" panose="02020603050405020304" pitchFamily="18" charset="0"/>
              </a:rPr>
              <a:t>an infectious </a:t>
            </a:r>
            <a:r>
              <a:rPr lang="en-US" sz="2400" dirty="0">
                <a:latin typeface="Times New Roman" panose="02020603050405020304" pitchFamily="18" charset="0"/>
                <a:cs typeface="Times New Roman" panose="02020603050405020304" pitchFamily="18" charset="0"/>
              </a:rPr>
              <a:t>agent in the body of man or </a:t>
            </a:r>
            <a:r>
              <a:rPr lang="en-US" sz="2400" dirty="0" smtClean="0">
                <a:latin typeface="Times New Roman" panose="02020603050405020304" pitchFamily="18" charset="0"/>
                <a:cs typeface="Times New Roman" panose="02020603050405020304" pitchFamily="18" charset="0"/>
              </a:rPr>
              <a:t>animals.</a:t>
            </a:r>
          </a:p>
          <a:p>
            <a:pPr marL="0" indent="0">
              <a:buNone/>
            </a:pPr>
            <a:r>
              <a:rPr lang="en-IN" sz="2400" i="1" dirty="0" smtClean="0">
                <a:latin typeface="Times New Roman" panose="02020603050405020304" pitchFamily="18" charset="0"/>
                <a:cs typeface="Times New Roman" panose="02020603050405020304" pitchFamily="18" charset="0"/>
              </a:rPr>
              <a:t>Levels of </a:t>
            </a:r>
            <a:r>
              <a:rPr lang="en-IN" sz="2400" i="1" dirty="0" err="1" smtClean="0">
                <a:latin typeface="Times New Roman" panose="02020603050405020304" pitchFamily="18" charset="0"/>
                <a:cs typeface="Times New Roman" panose="02020603050405020304" pitchFamily="18" charset="0"/>
              </a:rPr>
              <a:t>infection:Colonization</a:t>
            </a:r>
            <a:r>
              <a:rPr lang="en-IN" sz="2400" i="1"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subclinical or </a:t>
            </a:r>
            <a:r>
              <a:rPr lang="fr-FR" sz="2400" i="1" dirty="0" smtClean="0">
                <a:latin typeface="Times New Roman" panose="02020603050405020304" pitchFamily="18" charset="0"/>
                <a:cs typeface="Times New Roman" panose="02020603050405020304" pitchFamily="18" charset="0"/>
              </a:rPr>
              <a:t>inapparent </a:t>
            </a:r>
            <a:r>
              <a:rPr lang="fr-FR" sz="2400" i="1" dirty="0">
                <a:latin typeface="Times New Roman" panose="02020603050405020304" pitchFamily="18" charset="0"/>
                <a:cs typeface="Times New Roman" panose="02020603050405020304" pitchFamily="18" charset="0"/>
              </a:rPr>
              <a:t>infection </a:t>
            </a:r>
            <a:r>
              <a:rPr lang="fr-FR" sz="2400" i="1" dirty="0" smtClean="0">
                <a:latin typeface="Times New Roman" panose="02020603050405020304" pitchFamily="18" charset="0"/>
                <a:cs typeface="Times New Roman" panose="02020603050405020304" pitchFamily="18" charset="0"/>
              </a:rPr>
              <a:t>,</a:t>
            </a:r>
            <a:r>
              <a:rPr lang="fr-FR" sz="2400" dirty="0" smtClean="0">
                <a:latin typeface="Times New Roman" panose="02020603050405020304" pitchFamily="18" charset="0"/>
                <a:cs typeface="Times New Roman" panose="02020603050405020304" pitchFamily="18" charset="0"/>
              </a:rPr>
              <a:t>latent </a:t>
            </a:r>
            <a:r>
              <a:rPr lang="fr-FR" sz="2400" dirty="0">
                <a:latin typeface="Times New Roman" panose="02020603050405020304" pitchFamily="18" charset="0"/>
                <a:cs typeface="Times New Roman" panose="02020603050405020304" pitchFamily="18" charset="0"/>
              </a:rPr>
              <a:t>infection </a:t>
            </a:r>
            <a:r>
              <a:rPr lang="en-US" sz="2400" dirty="0" smtClean="0">
                <a:latin typeface="Times New Roman" panose="02020603050405020304" pitchFamily="18" charset="0"/>
                <a:cs typeface="Times New Roman" panose="02020603050405020304" pitchFamily="18" charset="0"/>
              </a:rPr>
              <a:t>and </a:t>
            </a:r>
            <a:r>
              <a:rPr lang="en-US" sz="2400" dirty="0">
                <a:latin typeface="Times New Roman" panose="02020603050405020304" pitchFamily="18" charset="0"/>
                <a:cs typeface="Times New Roman" panose="02020603050405020304" pitchFamily="18" charset="0"/>
              </a:rPr>
              <a:t>manifest or </a:t>
            </a:r>
            <a:r>
              <a:rPr lang="en-US" sz="2400" i="1" dirty="0">
                <a:latin typeface="Times New Roman" panose="02020603050405020304" pitchFamily="18" charset="0"/>
                <a:cs typeface="Times New Roman" panose="02020603050405020304" pitchFamily="18" charset="0"/>
              </a:rPr>
              <a:t>clinical infection</a:t>
            </a:r>
            <a:r>
              <a:rPr lang="en-US" sz="2400" i="1" dirty="0" smtClean="0">
                <a:latin typeface="Times New Roman" panose="02020603050405020304" pitchFamily="18" charset="0"/>
                <a:cs typeface="Times New Roman" panose="02020603050405020304" pitchFamily="18" charset="0"/>
              </a:rPr>
              <a:t>.</a:t>
            </a:r>
          </a:p>
          <a:p>
            <a:r>
              <a:rPr lang="en-US" sz="2400" i="1" dirty="0" smtClean="0">
                <a:latin typeface="Times New Roman" panose="02020603050405020304" pitchFamily="18" charset="0"/>
                <a:cs typeface="Times New Roman" panose="02020603050405020304" pitchFamily="18" charset="0"/>
              </a:rPr>
              <a:t>CONTAMINATION :</a:t>
            </a:r>
            <a:r>
              <a:rPr lang="en-US" sz="2400" dirty="0">
                <a:latin typeface="Times New Roman" panose="02020603050405020304" pitchFamily="18" charset="0"/>
                <a:cs typeface="Times New Roman" panose="02020603050405020304" pitchFamily="18" charset="0"/>
              </a:rPr>
              <a:t>The presence of an infectious agent on a body </a:t>
            </a:r>
            <a:r>
              <a:rPr lang="en-US" sz="2400" dirty="0" err="1" smtClean="0">
                <a:latin typeface="Times New Roman" panose="02020603050405020304" pitchFamily="18" charset="0"/>
                <a:cs typeface="Times New Roman" panose="02020603050405020304" pitchFamily="18" charset="0"/>
              </a:rPr>
              <a:t>surface;also</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on or in clothes, beddings, toys, surgical instruments </a:t>
            </a:r>
            <a:r>
              <a:rPr lang="en-US" sz="2400" dirty="0" smtClean="0">
                <a:latin typeface="Times New Roman" panose="02020603050405020304" pitchFamily="18" charset="0"/>
                <a:cs typeface="Times New Roman" panose="02020603050405020304" pitchFamily="18" charset="0"/>
              </a:rPr>
              <a:t>or dressings</a:t>
            </a:r>
            <a:r>
              <a:rPr lang="en-US" sz="2400" dirty="0">
                <a:latin typeface="Times New Roman" panose="02020603050405020304" pitchFamily="18" charset="0"/>
                <a:cs typeface="Times New Roman" panose="02020603050405020304" pitchFamily="18" charset="0"/>
              </a:rPr>
              <a:t>, or other inanimate articles or substances </a:t>
            </a:r>
            <a:r>
              <a:rPr lang="en-US" sz="2400" dirty="0" smtClean="0">
                <a:latin typeface="Times New Roman" panose="02020603050405020304" pitchFamily="18" charset="0"/>
                <a:cs typeface="Times New Roman" panose="02020603050405020304" pitchFamily="18" charset="0"/>
              </a:rPr>
              <a:t>including </a:t>
            </a:r>
            <a:r>
              <a:rPr lang="en-IN" sz="2400" dirty="0" smtClean="0">
                <a:latin typeface="Times New Roman" panose="02020603050405020304" pitchFamily="18" charset="0"/>
                <a:cs typeface="Times New Roman" panose="02020603050405020304" pitchFamily="18" charset="0"/>
              </a:rPr>
              <a:t>water</a:t>
            </a:r>
            <a:r>
              <a:rPr lang="en-IN" sz="2400" dirty="0">
                <a:latin typeface="Times New Roman" panose="02020603050405020304" pitchFamily="18" charset="0"/>
                <a:cs typeface="Times New Roman" panose="02020603050405020304" pitchFamily="18" charset="0"/>
              </a:rPr>
              <a:t>, milk and food</a:t>
            </a:r>
            <a:r>
              <a:rPr lang="en-IN" sz="2400" dirty="0" smtClean="0">
                <a:latin typeface="Times New Roman" panose="02020603050405020304" pitchFamily="18" charset="0"/>
                <a:cs typeface="Times New Roman" panose="02020603050405020304" pitchFamily="18" charset="0"/>
              </a:rPr>
              <a:t>.</a:t>
            </a:r>
          </a:p>
          <a:p>
            <a:r>
              <a:rPr lang="en-IN" sz="2400" i="1" dirty="0" smtClean="0">
                <a:latin typeface="Times New Roman" panose="02020603050405020304" pitchFamily="18" charset="0"/>
                <a:cs typeface="Times New Roman" panose="02020603050405020304" pitchFamily="18" charset="0"/>
              </a:rPr>
              <a:t>INFESTATION :</a:t>
            </a:r>
            <a:r>
              <a:rPr lang="en-US" sz="2400" dirty="0">
                <a:latin typeface="Times New Roman" panose="02020603050405020304" pitchFamily="18" charset="0"/>
                <a:cs typeface="Times New Roman" panose="02020603050405020304" pitchFamily="18" charset="0"/>
              </a:rPr>
              <a:t>For persons or animals the </a:t>
            </a:r>
            <a:r>
              <a:rPr lang="en-US" sz="2400" dirty="0" smtClean="0">
                <a:latin typeface="Times New Roman" panose="02020603050405020304" pitchFamily="18" charset="0"/>
                <a:cs typeface="Times New Roman" panose="02020603050405020304" pitchFamily="18" charset="0"/>
              </a:rPr>
              <a:t>lodgment, </a:t>
            </a:r>
            <a:r>
              <a:rPr lang="en-US" sz="2400" dirty="0">
                <a:latin typeface="Times New Roman" panose="02020603050405020304" pitchFamily="18" charset="0"/>
                <a:cs typeface="Times New Roman" panose="02020603050405020304" pitchFamily="18" charset="0"/>
              </a:rPr>
              <a:t>development </a:t>
            </a:r>
            <a:r>
              <a:rPr lang="en-US" sz="2400" dirty="0" smtClean="0">
                <a:latin typeface="Times New Roman" panose="02020603050405020304" pitchFamily="18" charset="0"/>
                <a:cs typeface="Times New Roman" panose="02020603050405020304" pitchFamily="18" charset="0"/>
              </a:rPr>
              <a:t>and reproduction </a:t>
            </a:r>
            <a:r>
              <a:rPr lang="en-US" sz="2400" dirty="0">
                <a:latin typeface="Times New Roman" panose="02020603050405020304" pitchFamily="18" charset="0"/>
                <a:cs typeface="Times New Roman" panose="02020603050405020304" pitchFamily="18" charset="0"/>
              </a:rPr>
              <a:t>of arthropods on the surface of the body or </a:t>
            </a:r>
            <a:r>
              <a:rPr lang="en-US" sz="2400" dirty="0" smtClean="0">
                <a:latin typeface="Times New Roman" panose="02020603050405020304" pitchFamily="18" charset="0"/>
                <a:cs typeface="Times New Roman" panose="02020603050405020304" pitchFamily="18" charset="0"/>
              </a:rPr>
              <a:t>in </a:t>
            </a:r>
            <a:r>
              <a:rPr lang="en-IN" sz="2400" dirty="0" smtClean="0">
                <a:latin typeface="Times New Roman" panose="02020603050405020304" pitchFamily="18" charset="0"/>
                <a:cs typeface="Times New Roman" panose="02020603050405020304" pitchFamily="18" charset="0"/>
              </a:rPr>
              <a:t>the clothing.</a:t>
            </a:r>
          </a:p>
          <a:p>
            <a:r>
              <a:rPr lang="en-IN" sz="2400" i="1" dirty="0" smtClean="0">
                <a:latin typeface="Times New Roman" panose="02020603050405020304" pitchFamily="18" charset="0"/>
                <a:cs typeface="Times New Roman" panose="02020603050405020304" pitchFamily="18" charset="0"/>
              </a:rPr>
              <a:t>HOST: </a:t>
            </a:r>
            <a:r>
              <a:rPr lang="en-US" sz="2400" dirty="0">
                <a:latin typeface="Times New Roman" panose="02020603050405020304" pitchFamily="18" charset="0"/>
                <a:cs typeface="Times New Roman" panose="02020603050405020304" pitchFamily="18" charset="0"/>
              </a:rPr>
              <a:t>A person or other animal, including birds and </a:t>
            </a:r>
            <a:r>
              <a:rPr lang="en-US" sz="2400" dirty="0" err="1" smtClean="0">
                <a:latin typeface="Times New Roman" panose="02020603050405020304" pitchFamily="18" charset="0"/>
                <a:cs typeface="Times New Roman" panose="02020603050405020304" pitchFamily="18" charset="0"/>
              </a:rPr>
              <a:t>arthropods,that</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affords subsistence or </a:t>
            </a:r>
            <a:r>
              <a:rPr lang="en-US" sz="2400" dirty="0" err="1">
                <a:latin typeface="Times New Roman" panose="02020603050405020304" pitchFamily="18" charset="0"/>
                <a:cs typeface="Times New Roman" panose="02020603050405020304" pitchFamily="18" charset="0"/>
              </a:rPr>
              <a:t>lodgement</a:t>
            </a:r>
            <a:r>
              <a:rPr lang="en-US" sz="2400" dirty="0">
                <a:latin typeface="Times New Roman" panose="02020603050405020304" pitchFamily="18" charset="0"/>
                <a:cs typeface="Times New Roman" panose="02020603050405020304" pitchFamily="18" charset="0"/>
              </a:rPr>
              <a:t> to an infectious </a:t>
            </a:r>
            <a:r>
              <a:rPr lang="en-US" sz="2400" dirty="0" smtClean="0">
                <a:latin typeface="Times New Roman" panose="02020603050405020304" pitchFamily="18" charset="0"/>
                <a:cs typeface="Times New Roman" panose="02020603050405020304" pitchFamily="18" charset="0"/>
              </a:rPr>
              <a:t>agent under </a:t>
            </a:r>
            <a:r>
              <a:rPr lang="en-US" sz="2400" dirty="0">
                <a:latin typeface="Times New Roman" panose="02020603050405020304" pitchFamily="18" charset="0"/>
                <a:cs typeface="Times New Roman" panose="02020603050405020304" pitchFamily="18" charset="0"/>
              </a:rPr>
              <a:t>natural (as opposed to experimental) conditions</a:t>
            </a:r>
            <a:r>
              <a:rPr lang="en-US" sz="2400" dirty="0" smtClean="0">
                <a:latin typeface="Times New Roman" panose="02020603050405020304" pitchFamily="18" charset="0"/>
                <a:cs typeface="Times New Roman" panose="02020603050405020304" pitchFamily="18" charset="0"/>
              </a:rPr>
              <a:t>.</a:t>
            </a:r>
          </a:p>
          <a:p>
            <a:pPr marL="0" indent="0">
              <a:buNone/>
            </a:pPr>
            <a:r>
              <a:rPr lang="en-US" sz="2400" dirty="0" smtClean="0">
                <a:latin typeface="Times New Roman" panose="02020603050405020304" pitchFamily="18" charset="0"/>
                <a:cs typeface="Times New Roman" panose="02020603050405020304" pitchFamily="18" charset="0"/>
              </a:rPr>
              <a:t>There are 4 types of hosts; obligate </a:t>
            </a:r>
            <a:r>
              <a:rPr lang="en-US" sz="2400" dirty="0" err="1" smtClean="0">
                <a:latin typeface="Times New Roman" panose="02020603050405020304" pitchFamily="18" charset="0"/>
                <a:cs typeface="Times New Roman" panose="02020603050405020304" pitchFamily="18" charset="0"/>
              </a:rPr>
              <a:t>host,definitive</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host,intermediate</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host,transport</a:t>
            </a:r>
            <a:r>
              <a:rPr lang="en-US" sz="2400" dirty="0" smtClean="0">
                <a:latin typeface="Times New Roman" panose="02020603050405020304" pitchFamily="18" charset="0"/>
                <a:cs typeface="Times New Roman" panose="02020603050405020304" pitchFamily="18" charset="0"/>
              </a:rPr>
              <a:t> host.</a:t>
            </a:r>
          </a:p>
        </p:txBody>
      </p:sp>
    </p:spTree>
    <p:extLst>
      <p:ext uri="{BB962C8B-B14F-4D97-AF65-F5344CB8AC3E}">
        <p14:creationId xmlns:p14="http://schemas.microsoft.com/office/powerpoint/2010/main" val="20705738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curtains"/>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97446" y="231353"/>
            <a:ext cx="10113484" cy="6533003"/>
          </a:xfrm>
        </p:spPr>
        <p:txBody>
          <a:bodyPr>
            <a:noAutofit/>
          </a:bodyPr>
          <a:lstStyle/>
          <a:p>
            <a:r>
              <a:rPr lang="en-IN" sz="2400" i="1" dirty="0">
                <a:latin typeface="Times New Roman" panose="02020603050405020304" pitchFamily="18" charset="0"/>
                <a:cs typeface="Times New Roman" panose="02020603050405020304" pitchFamily="18" charset="0"/>
              </a:rPr>
              <a:t>INFECTIOUS DISEASE :</a:t>
            </a:r>
            <a:r>
              <a:rPr lang="en-US" sz="2400" dirty="0">
                <a:latin typeface="Times New Roman" panose="02020603050405020304" pitchFamily="18" charset="0"/>
                <a:cs typeface="Times New Roman" panose="02020603050405020304" pitchFamily="18" charset="0"/>
              </a:rPr>
              <a:t>A clinically manifest disease of man or animals resulting </a:t>
            </a:r>
            <a:r>
              <a:rPr lang="en-IN" sz="2400" dirty="0">
                <a:latin typeface="Times New Roman" panose="02020603050405020304" pitchFamily="18" charset="0"/>
                <a:cs typeface="Times New Roman" panose="02020603050405020304" pitchFamily="18" charset="0"/>
              </a:rPr>
              <a:t>from an infection.</a:t>
            </a:r>
          </a:p>
          <a:p>
            <a:r>
              <a:rPr lang="en-IN" sz="2400" i="1" dirty="0">
                <a:latin typeface="Times New Roman" panose="02020603050405020304" pitchFamily="18" charset="0"/>
                <a:cs typeface="Times New Roman" panose="02020603050405020304" pitchFamily="18" charset="0"/>
              </a:rPr>
              <a:t>CONTAGIOUS DISEASE :</a:t>
            </a:r>
            <a:r>
              <a:rPr lang="en-US" sz="2400" dirty="0">
                <a:latin typeface="Times New Roman" panose="02020603050405020304" pitchFamily="18" charset="0"/>
                <a:cs typeface="Times New Roman" panose="02020603050405020304" pitchFamily="18" charset="0"/>
              </a:rPr>
              <a:t>A disease that is transmitted through </a:t>
            </a:r>
            <a:r>
              <a:rPr lang="en-US" sz="2400" dirty="0" err="1">
                <a:latin typeface="Times New Roman" panose="02020603050405020304" pitchFamily="18" charset="0"/>
                <a:cs typeface="Times New Roman" panose="02020603050405020304" pitchFamily="18" charset="0"/>
              </a:rPr>
              <a:t>contact</a:t>
            </a:r>
            <a:r>
              <a:rPr lang="en-US" sz="2400" i="1" dirty="0" err="1">
                <a:latin typeface="Times New Roman" panose="02020603050405020304" pitchFamily="18" charset="0"/>
                <a:cs typeface="Times New Roman" panose="02020603050405020304" pitchFamily="18" charset="0"/>
              </a:rPr>
              <a:t>.</a:t>
            </a:r>
            <a:r>
              <a:rPr lang="en-US" sz="2400" dirty="0" err="1">
                <a:latin typeface="Times New Roman" panose="02020603050405020304" pitchFamily="18" charset="0"/>
                <a:cs typeface="Times New Roman" panose="02020603050405020304" pitchFamily="18" charset="0"/>
              </a:rPr>
              <a:t>Examples</a:t>
            </a:r>
            <a:r>
              <a:rPr lang="en-US" sz="2400" dirty="0">
                <a:latin typeface="Times New Roman" panose="02020603050405020304" pitchFamily="18" charset="0"/>
                <a:cs typeface="Times New Roman" panose="02020603050405020304" pitchFamily="18" charset="0"/>
              </a:rPr>
              <a:t> include scabies, trachoma, STD and </a:t>
            </a:r>
            <a:r>
              <a:rPr lang="en-US" sz="2400" dirty="0" smtClean="0">
                <a:latin typeface="Times New Roman" panose="02020603050405020304" pitchFamily="18" charset="0"/>
                <a:cs typeface="Times New Roman" panose="02020603050405020304" pitchFamily="18" charset="0"/>
              </a:rPr>
              <a:t>leprosy.</a:t>
            </a:r>
            <a:endParaRPr lang="en-US" sz="2400" dirty="0">
              <a:latin typeface="Times New Roman" panose="02020603050405020304" pitchFamily="18" charset="0"/>
              <a:cs typeface="Times New Roman" panose="02020603050405020304" pitchFamily="18" charset="0"/>
            </a:endParaRPr>
          </a:p>
          <a:p>
            <a:r>
              <a:rPr lang="en-IN" sz="2400" i="1" dirty="0">
                <a:latin typeface="Times New Roman" panose="02020603050405020304" pitchFamily="18" charset="0"/>
                <a:cs typeface="Times New Roman" panose="02020603050405020304" pitchFamily="18" charset="0"/>
              </a:rPr>
              <a:t>COMMUNICABLE DISEASE: </a:t>
            </a:r>
            <a:r>
              <a:rPr lang="en-US" sz="2400" dirty="0">
                <a:latin typeface="Times New Roman" panose="02020603050405020304" pitchFamily="18" charset="0"/>
                <a:cs typeface="Times New Roman" panose="02020603050405020304" pitchFamily="18" charset="0"/>
              </a:rPr>
              <a:t>An illness due to a specific infectious agent or its toxic products capable of being directly or indirectly transmitted from man to man, animal to animal, or from the environment (through air, dust, soil, water, food, etc.) to </a:t>
            </a:r>
            <a:r>
              <a:rPr lang="en-IN" sz="2400" dirty="0">
                <a:latin typeface="Times New Roman" panose="02020603050405020304" pitchFamily="18" charset="0"/>
                <a:cs typeface="Times New Roman" panose="02020603050405020304" pitchFamily="18" charset="0"/>
              </a:rPr>
              <a:t>man or </a:t>
            </a:r>
            <a:r>
              <a:rPr lang="en-IN" sz="2400" dirty="0" smtClean="0">
                <a:latin typeface="Times New Roman" panose="02020603050405020304" pitchFamily="18" charset="0"/>
                <a:cs typeface="Times New Roman" panose="02020603050405020304" pitchFamily="18" charset="0"/>
              </a:rPr>
              <a:t>animal.</a:t>
            </a:r>
            <a:endParaRPr lang="en-IN" sz="2400" dirty="0">
              <a:latin typeface="Times New Roman" panose="02020603050405020304" pitchFamily="18" charset="0"/>
              <a:cs typeface="Times New Roman" panose="02020603050405020304" pitchFamily="18" charset="0"/>
            </a:endParaRPr>
          </a:p>
          <a:p>
            <a:r>
              <a:rPr lang="en-IN" sz="2400" i="1" dirty="0" smtClean="0">
                <a:latin typeface="Times New Roman" panose="02020603050405020304" pitchFamily="18" charset="0"/>
                <a:cs typeface="Times New Roman" panose="02020603050405020304" pitchFamily="18" charset="0"/>
              </a:rPr>
              <a:t>EPIDEMIC: </a:t>
            </a:r>
            <a:r>
              <a:rPr lang="en-IN" sz="2400" dirty="0">
                <a:latin typeface="Times New Roman" panose="02020603050405020304" pitchFamily="18" charset="0"/>
                <a:cs typeface="Times New Roman" panose="02020603050405020304" pitchFamily="18" charset="0"/>
              </a:rPr>
              <a:t>The "</a:t>
            </a:r>
            <a:r>
              <a:rPr lang="en-IN" sz="2400" dirty="0" smtClean="0">
                <a:latin typeface="Times New Roman" panose="02020603050405020304" pitchFamily="18" charset="0"/>
                <a:cs typeface="Times New Roman" panose="02020603050405020304" pitchFamily="18" charset="0"/>
              </a:rPr>
              <a:t>unusual“ </a:t>
            </a:r>
            <a:r>
              <a:rPr lang="en-US" sz="2400" dirty="0" smtClean="0">
                <a:latin typeface="Times New Roman" panose="02020603050405020304" pitchFamily="18" charset="0"/>
                <a:cs typeface="Times New Roman" panose="02020603050405020304" pitchFamily="18" charset="0"/>
              </a:rPr>
              <a:t>occurrence </a:t>
            </a:r>
            <a:r>
              <a:rPr lang="en-US" sz="2400" dirty="0">
                <a:latin typeface="Times New Roman" panose="02020603050405020304" pitchFamily="18" charset="0"/>
                <a:cs typeface="Times New Roman" panose="02020603050405020304" pitchFamily="18" charset="0"/>
              </a:rPr>
              <a:t>in a community or region of disease, </a:t>
            </a:r>
            <a:r>
              <a:rPr lang="en-US" sz="2400" dirty="0" smtClean="0">
                <a:latin typeface="Times New Roman" panose="02020603050405020304" pitchFamily="18" charset="0"/>
                <a:cs typeface="Times New Roman" panose="02020603050405020304" pitchFamily="18" charset="0"/>
              </a:rPr>
              <a:t>specific health-related behavior </a:t>
            </a:r>
            <a:r>
              <a:rPr lang="en-US" sz="2400" dirty="0">
                <a:latin typeface="Times New Roman" panose="02020603050405020304" pitchFamily="18" charset="0"/>
                <a:cs typeface="Times New Roman" panose="02020603050405020304" pitchFamily="18" charset="0"/>
              </a:rPr>
              <a:t>(e.g., smoking) or other </a:t>
            </a:r>
            <a:r>
              <a:rPr lang="en-US" sz="2400" dirty="0" smtClean="0">
                <a:latin typeface="Times New Roman" panose="02020603050405020304" pitchFamily="18" charset="0"/>
                <a:cs typeface="Times New Roman" panose="02020603050405020304" pitchFamily="18" charset="0"/>
              </a:rPr>
              <a:t>health related events </a:t>
            </a:r>
            <a:r>
              <a:rPr lang="en-US" sz="2400" dirty="0">
                <a:latin typeface="Times New Roman" panose="02020603050405020304" pitchFamily="18" charset="0"/>
                <a:cs typeface="Times New Roman" panose="02020603050405020304" pitchFamily="18" charset="0"/>
              </a:rPr>
              <a:t>(e.g., traffic accidents) clearly in excess </a:t>
            </a:r>
            <a:r>
              <a:rPr lang="en-US" sz="2400" dirty="0" smtClean="0">
                <a:latin typeface="Times New Roman" panose="02020603050405020304" pitchFamily="18" charset="0"/>
                <a:cs typeface="Times New Roman" panose="02020603050405020304" pitchFamily="18" charset="0"/>
              </a:rPr>
              <a:t>of </a:t>
            </a:r>
            <a:r>
              <a:rPr lang="en-IN" sz="2400" dirty="0" smtClean="0">
                <a:latin typeface="Times New Roman" panose="02020603050405020304" pitchFamily="18" charset="0"/>
                <a:cs typeface="Times New Roman" panose="02020603050405020304" pitchFamily="18" charset="0"/>
              </a:rPr>
              <a:t>"expected occurrence“.</a:t>
            </a:r>
          </a:p>
          <a:p>
            <a:r>
              <a:rPr lang="en-IN" sz="2400" i="1" dirty="0" smtClean="0">
                <a:latin typeface="Times New Roman" panose="02020603050405020304" pitchFamily="18" charset="0"/>
                <a:cs typeface="Times New Roman" panose="02020603050405020304" pitchFamily="18" charset="0"/>
              </a:rPr>
              <a:t>ENDEMIC: </a:t>
            </a:r>
            <a:r>
              <a:rPr lang="en-IN" sz="2400" dirty="0" smtClean="0">
                <a:latin typeface="Times New Roman" panose="02020603050405020304" pitchFamily="18" charset="0"/>
                <a:cs typeface="Times New Roman" panose="02020603050405020304" pitchFamily="18" charset="0"/>
              </a:rPr>
              <a:t>Constant </a:t>
            </a:r>
            <a:r>
              <a:rPr lang="en-US" sz="2400" dirty="0" smtClean="0">
                <a:latin typeface="Times New Roman" panose="02020603050405020304" pitchFamily="18" charset="0"/>
                <a:cs typeface="Times New Roman" panose="02020603050405020304" pitchFamily="18" charset="0"/>
              </a:rPr>
              <a:t>presence </a:t>
            </a:r>
            <a:r>
              <a:rPr lang="en-US" sz="2400" dirty="0">
                <a:latin typeface="Times New Roman" panose="02020603050405020304" pitchFamily="18" charset="0"/>
                <a:cs typeface="Times New Roman" panose="02020603050405020304" pitchFamily="18" charset="0"/>
              </a:rPr>
              <a:t>of a disease or infectious agent within a </a:t>
            </a:r>
            <a:r>
              <a:rPr lang="en-US" sz="2400" dirty="0" smtClean="0">
                <a:latin typeface="Times New Roman" panose="02020603050405020304" pitchFamily="18" charset="0"/>
                <a:cs typeface="Times New Roman" panose="02020603050405020304" pitchFamily="18" charset="0"/>
              </a:rPr>
              <a:t>given geographic </a:t>
            </a:r>
            <a:r>
              <a:rPr lang="en-US" sz="2400" dirty="0">
                <a:latin typeface="Times New Roman" panose="02020603050405020304" pitchFamily="18" charset="0"/>
                <a:cs typeface="Times New Roman" panose="02020603050405020304" pitchFamily="18" charset="0"/>
              </a:rPr>
              <a:t>area or population group, without </a:t>
            </a:r>
            <a:r>
              <a:rPr lang="en-US" sz="2400" dirty="0" smtClean="0">
                <a:latin typeface="Times New Roman" panose="02020603050405020304" pitchFamily="18" charset="0"/>
                <a:cs typeface="Times New Roman" panose="02020603050405020304" pitchFamily="18" charset="0"/>
              </a:rPr>
              <a:t>importation </a:t>
            </a:r>
            <a:r>
              <a:rPr lang="en-IN" sz="2400" dirty="0" smtClean="0">
                <a:latin typeface="Times New Roman" panose="02020603050405020304" pitchFamily="18" charset="0"/>
                <a:cs typeface="Times New Roman" panose="02020603050405020304" pitchFamily="18" charset="0"/>
              </a:rPr>
              <a:t>from outside.</a:t>
            </a:r>
          </a:p>
          <a:p>
            <a:r>
              <a:rPr lang="en-IN" sz="2400" i="1" dirty="0" smtClean="0">
                <a:latin typeface="Times New Roman" panose="02020603050405020304" pitchFamily="18" charset="0"/>
                <a:cs typeface="Times New Roman" panose="02020603050405020304" pitchFamily="18" charset="0"/>
              </a:rPr>
              <a:t>SPORADIC: </a:t>
            </a:r>
            <a:r>
              <a:rPr lang="en-IN" sz="2400" dirty="0">
                <a:latin typeface="Times New Roman" panose="02020603050405020304" pitchFamily="18" charset="0"/>
                <a:cs typeface="Times New Roman" panose="02020603050405020304" pitchFamily="18" charset="0"/>
              </a:rPr>
              <a:t>The </a:t>
            </a:r>
            <a:r>
              <a:rPr lang="en-IN" sz="2400" dirty="0" smtClean="0">
                <a:latin typeface="Times New Roman" panose="02020603050405020304" pitchFamily="18" charset="0"/>
                <a:cs typeface="Times New Roman" panose="02020603050405020304" pitchFamily="18" charset="0"/>
              </a:rPr>
              <a:t>cases </a:t>
            </a:r>
            <a:r>
              <a:rPr lang="en-US" sz="2400" dirty="0" smtClean="0">
                <a:latin typeface="Times New Roman" panose="02020603050405020304" pitchFamily="18" charset="0"/>
                <a:cs typeface="Times New Roman" panose="02020603050405020304" pitchFamily="18" charset="0"/>
              </a:rPr>
              <a:t>occur </a:t>
            </a:r>
            <a:r>
              <a:rPr lang="en-US" sz="2400" dirty="0">
                <a:latin typeface="Times New Roman" panose="02020603050405020304" pitchFamily="18" charset="0"/>
                <a:cs typeface="Times New Roman" panose="02020603050405020304" pitchFamily="18" charset="0"/>
              </a:rPr>
              <a:t>irregularly, haphazardly from time to time, </a:t>
            </a:r>
            <a:r>
              <a:rPr lang="en-US" sz="2400" dirty="0" smtClean="0">
                <a:latin typeface="Times New Roman" panose="02020603050405020304" pitchFamily="18" charset="0"/>
                <a:cs typeface="Times New Roman" panose="02020603050405020304" pitchFamily="18" charset="0"/>
              </a:rPr>
              <a:t>and </a:t>
            </a:r>
            <a:r>
              <a:rPr lang="en-IN" sz="2400" dirty="0" smtClean="0">
                <a:latin typeface="Times New Roman" panose="02020603050405020304" pitchFamily="18" charset="0"/>
                <a:cs typeface="Times New Roman" panose="02020603050405020304" pitchFamily="18" charset="0"/>
              </a:rPr>
              <a:t>generally infrequent.</a:t>
            </a:r>
          </a:p>
        </p:txBody>
      </p:sp>
    </p:spTree>
    <p:extLst>
      <p:ext uri="{BB962C8B-B14F-4D97-AF65-F5344CB8AC3E}">
        <p14:creationId xmlns:p14="http://schemas.microsoft.com/office/powerpoint/2010/main" val="37493326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curtains"/>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202" y="84284"/>
            <a:ext cx="12059798" cy="1280890"/>
          </a:xfrm>
        </p:spPr>
        <p:txBody>
          <a:bodyPr/>
          <a:lstStyle/>
          <a:p>
            <a:pPr algn="ctr"/>
            <a:r>
              <a:rPr lang="en-IN" b="1" u="sng" dirty="0">
                <a:latin typeface="Times New Roman" panose="02020603050405020304" pitchFamily="18" charset="0"/>
                <a:cs typeface="Times New Roman" panose="02020603050405020304" pitchFamily="18" charset="0"/>
              </a:rPr>
              <a:t>BASIC MEASUREMENTS IN EPIDEMIOLOGY</a:t>
            </a:r>
            <a:endParaRPr lang="en-IN"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619479" y="1156771"/>
            <a:ext cx="9904163" cy="5701229"/>
          </a:xfrm>
        </p:spPr>
        <p:txBody>
          <a:bodyPr>
            <a:normAutofit/>
          </a:bodyPr>
          <a:lstStyle/>
          <a:p>
            <a:r>
              <a:rPr lang="en-IN" sz="2400" dirty="0">
                <a:latin typeface="Times New Roman" panose="02020603050405020304" pitchFamily="18" charset="0"/>
                <a:cs typeface="Times New Roman" panose="02020603050405020304" pitchFamily="18" charset="0"/>
              </a:rPr>
              <a:t>Measurement of </a:t>
            </a:r>
            <a:r>
              <a:rPr lang="en-IN" sz="2400" dirty="0" smtClean="0">
                <a:latin typeface="Times New Roman" panose="02020603050405020304" pitchFamily="18" charset="0"/>
                <a:cs typeface="Times New Roman" panose="02020603050405020304" pitchFamily="18" charset="0"/>
              </a:rPr>
              <a:t>mortality.</a:t>
            </a:r>
            <a:endParaRPr lang="en-IN" sz="2400" dirty="0">
              <a:latin typeface="Times New Roman" panose="02020603050405020304" pitchFamily="18" charset="0"/>
              <a:cs typeface="Times New Roman" panose="02020603050405020304" pitchFamily="18" charset="0"/>
            </a:endParaRPr>
          </a:p>
          <a:p>
            <a:r>
              <a:rPr lang="en-IN" sz="2400" dirty="0" smtClean="0">
                <a:latin typeface="Times New Roman" panose="02020603050405020304" pitchFamily="18" charset="0"/>
                <a:cs typeface="Times New Roman" panose="02020603050405020304" pitchFamily="18" charset="0"/>
              </a:rPr>
              <a:t>Measurement </a:t>
            </a:r>
            <a:r>
              <a:rPr lang="en-IN" sz="2400" dirty="0">
                <a:latin typeface="Times New Roman" panose="02020603050405020304" pitchFamily="18" charset="0"/>
                <a:cs typeface="Times New Roman" panose="02020603050405020304" pitchFamily="18" charset="0"/>
              </a:rPr>
              <a:t>of </a:t>
            </a:r>
            <a:r>
              <a:rPr lang="en-IN" sz="2400" dirty="0" smtClean="0">
                <a:latin typeface="Times New Roman" panose="02020603050405020304" pitchFamily="18" charset="0"/>
                <a:cs typeface="Times New Roman" panose="02020603050405020304" pitchFamily="18" charset="0"/>
              </a:rPr>
              <a:t>morbidity.</a:t>
            </a:r>
            <a:endParaRPr lang="en-IN" sz="2400" dirty="0">
              <a:latin typeface="Times New Roman" panose="02020603050405020304" pitchFamily="18" charset="0"/>
              <a:cs typeface="Times New Roman" panose="02020603050405020304" pitchFamily="18" charset="0"/>
            </a:endParaRPr>
          </a:p>
          <a:p>
            <a:r>
              <a:rPr lang="en-IN" sz="2400" dirty="0" smtClean="0">
                <a:latin typeface="Times New Roman" panose="02020603050405020304" pitchFamily="18" charset="0"/>
                <a:cs typeface="Times New Roman" panose="02020603050405020304" pitchFamily="18" charset="0"/>
              </a:rPr>
              <a:t>Measurement </a:t>
            </a:r>
            <a:r>
              <a:rPr lang="en-IN" sz="2400" dirty="0">
                <a:latin typeface="Times New Roman" panose="02020603050405020304" pitchFamily="18" charset="0"/>
                <a:cs typeface="Times New Roman" panose="02020603050405020304" pitchFamily="18" charset="0"/>
              </a:rPr>
              <a:t>of </a:t>
            </a:r>
            <a:r>
              <a:rPr lang="en-IN" sz="2400" dirty="0" smtClean="0">
                <a:latin typeface="Times New Roman" panose="02020603050405020304" pitchFamily="18" charset="0"/>
                <a:cs typeface="Times New Roman" panose="02020603050405020304" pitchFamily="18" charset="0"/>
              </a:rPr>
              <a:t>disability.</a:t>
            </a:r>
            <a:endParaRPr lang="en-IN" sz="2400" dirty="0">
              <a:latin typeface="Times New Roman" panose="02020603050405020304" pitchFamily="18" charset="0"/>
              <a:cs typeface="Times New Roman" panose="02020603050405020304" pitchFamily="18" charset="0"/>
            </a:endParaRPr>
          </a:p>
          <a:p>
            <a:r>
              <a:rPr lang="en-IN" sz="2400" dirty="0" smtClean="0">
                <a:latin typeface="Times New Roman" panose="02020603050405020304" pitchFamily="18" charset="0"/>
                <a:cs typeface="Times New Roman" panose="02020603050405020304" pitchFamily="18" charset="0"/>
              </a:rPr>
              <a:t>Measurement </a:t>
            </a:r>
            <a:r>
              <a:rPr lang="en-IN" sz="2400" dirty="0">
                <a:latin typeface="Times New Roman" panose="02020603050405020304" pitchFamily="18" charset="0"/>
                <a:cs typeface="Times New Roman" panose="02020603050405020304" pitchFamily="18" charset="0"/>
              </a:rPr>
              <a:t>of </a:t>
            </a:r>
            <a:r>
              <a:rPr lang="en-IN" sz="2400" dirty="0" err="1" smtClean="0">
                <a:latin typeface="Times New Roman" panose="02020603050405020304" pitchFamily="18" charset="0"/>
                <a:cs typeface="Times New Roman" panose="02020603050405020304" pitchFamily="18" charset="0"/>
              </a:rPr>
              <a:t>natality</a:t>
            </a:r>
            <a:r>
              <a:rPr lang="en-IN" sz="2400" dirty="0" smtClean="0">
                <a:latin typeface="Times New Roman" panose="02020603050405020304" pitchFamily="18" charset="0"/>
                <a:cs typeface="Times New Roman" panose="02020603050405020304" pitchFamily="18" charset="0"/>
              </a:rPr>
              <a:t>.</a:t>
            </a:r>
            <a:endParaRPr lang="en-IN" sz="2400" dirty="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Measurement </a:t>
            </a:r>
            <a:r>
              <a:rPr lang="en-US" sz="2400" dirty="0">
                <a:latin typeface="Times New Roman" panose="02020603050405020304" pitchFamily="18" charset="0"/>
                <a:cs typeface="Times New Roman" panose="02020603050405020304" pitchFamily="18" charset="0"/>
              </a:rPr>
              <a:t>of the presence, absence </a:t>
            </a:r>
            <a:r>
              <a:rPr lang="en-US" sz="2400" dirty="0" smtClean="0">
                <a:latin typeface="Times New Roman" panose="02020603050405020304" pitchFamily="18" charset="0"/>
                <a:cs typeface="Times New Roman" panose="02020603050405020304" pitchFamily="18" charset="0"/>
              </a:rPr>
              <a:t>or distribution </a:t>
            </a:r>
            <a:r>
              <a:rPr lang="en-US" sz="2400" dirty="0">
                <a:latin typeface="Times New Roman" panose="02020603050405020304" pitchFamily="18" charset="0"/>
                <a:cs typeface="Times New Roman" panose="02020603050405020304" pitchFamily="18" charset="0"/>
              </a:rPr>
              <a:t>of the characteristic or attributes of </a:t>
            </a:r>
            <a:r>
              <a:rPr lang="en-US" sz="2400" dirty="0" smtClean="0">
                <a:latin typeface="Times New Roman" panose="02020603050405020304" pitchFamily="18" charset="0"/>
                <a:cs typeface="Times New Roman" panose="02020603050405020304" pitchFamily="18" charset="0"/>
              </a:rPr>
              <a:t>the </a:t>
            </a:r>
            <a:r>
              <a:rPr lang="en-IN" sz="2400" dirty="0" smtClean="0">
                <a:latin typeface="Times New Roman" panose="02020603050405020304" pitchFamily="18" charset="0"/>
                <a:cs typeface="Times New Roman" panose="02020603050405020304" pitchFamily="18" charset="0"/>
              </a:rPr>
              <a:t>disease.</a:t>
            </a:r>
            <a:endParaRPr lang="en-IN" sz="2400" dirty="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Measurement </a:t>
            </a:r>
            <a:r>
              <a:rPr lang="en-US" sz="2400" dirty="0">
                <a:latin typeface="Times New Roman" panose="02020603050405020304" pitchFamily="18" charset="0"/>
                <a:cs typeface="Times New Roman" panose="02020603050405020304" pitchFamily="18" charset="0"/>
              </a:rPr>
              <a:t>of medical needs, health </a:t>
            </a:r>
            <a:r>
              <a:rPr lang="en-US" sz="2400" dirty="0" smtClean="0">
                <a:latin typeface="Times New Roman" panose="02020603050405020304" pitchFamily="18" charset="0"/>
                <a:cs typeface="Times New Roman" panose="02020603050405020304" pitchFamily="18" charset="0"/>
              </a:rPr>
              <a:t>care facilities</a:t>
            </a:r>
            <a:r>
              <a:rPr lang="en-US" sz="2400" dirty="0">
                <a:latin typeface="Times New Roman" panose="02020603050405020304" pitchFamily="18" charset="0"/>
                <a:cs typeface="Times New Roman" panose="02020603050405020304" pitchFamily="18" charset="0"/>
              </a:rPr>
              <a:t>, utilization of health services and </a:t>
            </a:r>
            <a:r>
              <a:rPr lang="en-US" sz="2400" dirty="0" smtClean="0">
                <a:latin typeface="Times New Roman" panose="02020603050405020304" pitchFamily="18" charset="0"/>
                <a:cs typeface="Times New Roman" panose="02020603050405020304" pitchFamily="18" charset="0"/>
              </a:rPr>
              <a:t>other </a:t>
            </a:r>
            <a:r>
              <a:rPr lang="en-IN" sz="2400" dirty="0" smtClean="0">
                <a:latin typeface="Times New Roman" panose="02020603050405020304" pitchFamily="18" charset="0"/>
                <a:cs typeface="Times New Roman" panose="02020603050405020304" pitchFamily="18" charset="0"/>
              </a:rPr>
              <a:t>health-related events.</a:t>
            </a:r>
            <a:endParaRPr lang="en-IN" sz="2400" dirty="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Measurement </a:t>
            </a:r>
            <a:r>
              <a:rPr lang="en-US" sz="2400" dirty="0">
                <a:latin typeface="Times New Roman" panose="02020603050405020304" pitchFamily="18" charset="0"/>
                <a:cs typeface="Times New Roman" panose="02020603050405020304" pitchFamily="18" charset="0"/>
              </a:rPr>
              <a:t>of the presence, absence </a:t>
            </a:r>
            <a:r>
              <a:rPr lang="en-US" sz="2400" dirty="0" err="1" smtClean="0">
                <a:latin typeface="Times New Roman" panose="02020603050405020304" pitchFamily="18" charset="0"/>
                <a:cs typeface="Times New Roman" panose="02020603050405020304" pitchFamily="18" charset="0"/>
              </a:rPr>
              <a:t>ordistribution</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of the environmental and other </a:t>
            </a:r>
            <a:r>
              <a:rPr lang="en-US" sz="2400" dirty="0" smtClean="0">
                <a:latin typeface="Times New Roman" panose="02020603050405020304" pitchFamily="18" charset="0"/>
                <a:cs typeface="Times New Roman" panose="02020603050405020304" pitchFamily="18" charset="0"/>
              </a:rPr>
              <a:t>factors suspected </a:t>
            </a:r>
            <a:r>
              <a:rPr lang="en-US" sz="2400" dirty="0">
                <a:latin typeface="Times New Roman" panose="02020603050405020304" pitchFamily="18" charset="0"/>
                <a:cs typeface="Times New Roman" panose="02020603050405020304" pitchFamily="18" charset="0"/>
              </a:rPr>
              <a:t>of causing the disease, and</a:t>
            </a:r>
          </a:p>
          <a:p>
            <a:r>
              <a:rPr lang="en-US" sz="2400" dirty="0" smtClean="0">
                <a:latin typeface="Times New Roman" panose="02020603050405020304" pitchFamily="18" charset="0"/>
                <a:cs typeface="Times New Roman" panose="02020603050405020304" pitchFamily="18" charset="0"/>
              </a:rPr>
              <a:t>Measurement </a:t>
            </a:r>
            <a:r>
              <a:rPr lang="en-US" sz="2400" dirty="0">
                <a:latin typeface="Times New Roman" panose="02020603050405020304" pitchFamily="18" charset="0"/>
                <a:cs typeface="Times New Roman" panose="02020603050405020304" pitchFamily="18" charset="0"/>
              </a:rPr>
              <a:t>of demographic variables.</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18824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curtains"/>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61066" y="688622"/>
            <a:ext cx="9743545" cy="6169378"/>
          </a:xfrm>
        </p:spPr>
        <p:txBody>
          <a:bodyPr>
            <a:noAutofit/>
          </a:bodyPr>
          <a:lstStyle/>
          <a:p>
            <a:r>
              <a:rPr lang="en-IN" sz="2400" i="1" dirty="0">
                <a:latin typeface="Times New Roman" panose="02020603050405020304" pitchFamily="18" charset="0"/>
                <a:cs typeface="Times New Roman" panose="02020603050405020304" pitchFamily="18" charset="0"/>
              </a:rPr>
              <a:t>PANDEMIC: </a:t>
            </a:r>
            <a:r>
              <a:rPr lang="en-US" sz="2400" dirty="0">
                <a:latin typeface="Times New Roman" panose="02020603050405020304" pitchFamily="18" charset="0"/>
                <a:cs typeface="Times New Roman" panose="02020603050405020304" pitchFamily="18" charset="0"/>
              </a:rPr>
              <a:t>An epidemic usually affecting a large proportion of the population ,occurring over a wide geographic area such as a section of a nation, the entire nation, a continent or the </a:t>
            </a:r>
            <a:r>
              <a:rPr lang="en-IN" sz="2400" dirty="0">
                <a:latin typeface="Times New Roman" panose="02020603050405020304" pitchFamily="18" charset="0"/>
                <a:cs typeface="Times New Roman" panose="02020603050405020304" pitchFamily="18" charset="0"/>
              </a:rPr>
              <a:t>world.</a:t>
            </a:r>
          </a:p>
          <a:p>
            <a:r>
              <a:rPr lang="en-IN" sz="2400" i="1" dirty="0">
                <a:latin typeface="Times New Roman" panose="02020603050405020304" pitchFamily="18" charset="0"/>
                <a:cs typeface="Times New Roman" panose="02020603050405020304" pitchFamily="18" charset="0"/>
              </a:rPr>
              <a:t>EXOTIC: </a:t>
            </a:r>
            <a:r>
              <a:rPr lang="en-US" sz="2400" dirty="0">
                <a:latin typeface="Times New Roman" panose="02020603050405020304" pitchFamily="18" charset="0"/>
                <a:cs typeface="Times New Roman" panose="02020603050405020304" pitchFamily="18" charset="0"/>
              </a:rPr>
              <a:t>Diseases which are imported into a country in which they do not otherwise occur, as for example, rabies in UK.</a:t>
            </a:r>
            <a:endParaRPr lang="en-IN" sz="2400" dirty="0">
              <a:latin typeface="Times New Roman" panose="02020603050405020304" pitchFamily="18" charset="0"/>
              <a:cs typeface="Times New Roman" panose="02020603050405020304" pitchFamily="18" charset="0"/>
            </a:endParaRPr>
          </a:p>
          <a:p>
            <a:r>
              <a:rPr lang="en-IN" sz="2400" dirty="0">
                <a:latin typeface="Times New Roman" panose="02020603050405020304" pitchFamily="18" charset="0"/>
                <a:cs typeface="Times New Roman" panose="02020603050405020304" pitchFamily="18" charset="0"/>
              </a:rPr>
              <a:t>ZOO </a:t>
            </a:r>
            <a:r>
              <a:rPr lang="en-IN" sz="2400" i="1" dirty="0" smtClean="0">
                <a:latin typeface="Times New Roman" panose="02020603050405020304" pitchFamily="18" charset="0"/>
                <a:cs typeface="Times New Roman" panose="02020603050405020304" pitchFamily="18" charset="0"/>
              </a:rPr>
              <a:t>NOSES : </a:t>
            </a:r>
            <a:r>
              <a:rPr lang="en-US" sz="2400" dirty="0" smtClean="0">
                <a:latin typeface="Times New Roman" panose="02020603050405020304" pitchFamily="18" charset="0"/>
                <a:cs typeface="Times New Roman" panose="02020603050405020304" pitchFamily="18" charset="0"/>
              </a:rPr>
              <a:t>An </a:t>
            </a:r>
            <a:r>
              <a:rPr lang="en-US" sz="2400" dirty="0">
                <a:latin typeface="Times New Roman" panose="02020603050405020304" pitchFamily="18" charset="0"/>
                <a:cs typeface="Times New Roman" panose="02020603050405020304" pitchFamily="18" charset="0"/>
              </a:rPr>
              <a:t>infection or infectious disease transmissible </a:t>
            </a:r>
            <a:r>
              <a:rPr lang="en-US" sz="2400" dirty="0" smtClean="0">
                <a:latin typeface="Times New Roman" panose="02020603050405020304" pitchFamily="18" charset="0"/>
                <a:cs typeface="Times New Roman" panose="02020603050405020304" pitchFamily="18" charset="0"/>
              </a:rPr>
              <a:t>under natural </a:t>
            </a:r>
            <a:r>
              <a:rPr lang="en-US" sz="2400" dirty="0">
                <a:latin typeface="Times New Roman" panose="02020603050405020304" pitchFamily="18" charset="0"/>
                <a:cs typeface="Times New Roman" panose="02020603050405020304" pitchFamily="18" charset="0"/>
              </a:rPr>
              <a:t>conditions from vertebrate animals to man</a:t>
            </a:r>
            <a:r>
              <a:rPr lang="en-US" sz="2400" dirty="0" smtClean="0">
                <a:latin typeface="Times New Roman" panose="02020603050405020304" pitchFamily="18" charset="0"/>
                <a:cs typeface="Times New Roman" panose="02020603050405020304" pitchFamily="18" charset="0"/>
              </a:rPr>
              <a:t>.</a:t>
            </a:r>
          </a:p>
          <a:p>
            <a:r>
              <a:rPr lang="en-IN" sz="2400" i="1" dirty="0" smtClean="0">
                <a:latin typeface="Times New Roman" panose="02020603050405020304" pitchFamily="18" charset="0"/>
                <a:cs typeface="Times New Roman" panose="02020603050405020304" pitchFamily="18" charset="0"/>
              </a:rPr>
              <a:t>EPIZOOTIC :</a:t>
            </a:r>
            <a:r>
              <a:rPr lang="en-US" sz="2400" dirty="0" smtClean="0">
                <a:latin typeface="Times New Roman" panose="02020603050405020304" pitchFamily="18" charset="0"/>
                <a:cs typeface="Times New Roman" panose="02020603050405020304" pitchFamily="18" charset="0"/>
              </a:rPr>
              <a:t>An </a:t>
            </a:r>
            <a:r>
              <a:rPr lang="en-US" sz="2400" dirty="0">
                <a:latin typeface="Times New Roman" panose="02020603050405020304" pitchFamily="18" charset="0"/>
                <a:cs typeface="Times New Roman" panose="02020603050405020304" pitchFamily="18" charset="0"/>
              </a:rPr>
              <a:t>outbreak (epidemic) of disease in an </a:t>
            </a:r>
            <a:r>
              <a:rPr lang="en-US" sz="2400" dirty="0" smtClean="0">
                <a:latin typeface="Times New Roman" panose="02020603050405020304" pitchFamily="18" charset="0"/>
                <a:cs typeface="Times New Roman" panose="02020603050405020304" pitchFamily="18" charset="0"/>
              </a:rPr>
              <a:t>animal population (often </a:t>
            </a:r>
            <a:r>
              <a:rPr lang="en-US" sz="2400" dirty="0">
                <a:latin typeface="Times New Roman" panose="02020603050405020304" pitchFamily="18" charset="0"/>
                <a:cs typeface="Times New Roman" panose="02020603050405020304" pitchFamily="18" charset="0"/>
              </a:rPr>
              <a:t>with the implication that it may also </a:t>
            </a:r>
            <a:r>
              <a:rPr lang="en-US" sz="2400" dirty="0" smtClean="0">
                <a:latin typeface="Times New Roman" panose="02020603050405020304" pitchFamily="18" charset="0"/>
                <a:cs typeface="Times New Roman" panose="02020603050405020304" pitchFamily="18" charset="0"/>
              </a:rPr>
              <a:t>affect </a:t>
            </a:r>
            <a:r>
              <a:rPr lang="en-IN" sz="2400" dirty="0" smtClean="0">
                <a:latin typeface="Times New Roman" panose="02020603050405020304" pitchFamily="18" charset="0"/>
                <a:cs typeface="Times New Roman" panose="02020603050405020304" pitchFamily="18" charset="0"/>
              </a:rPr>
              <a:t>human </a:t>
            </a:r>
            <a:r>
              <a:rPr lang="en-IN" sz="2400" dirty="0">
                <a:latin typeface="Times New Roman" panose="02020603050405020304" pitchFamily="18" charset="0"/>
                <a:cs typeface="Times New Roman" panose="02020603050405020304" pitchFamily="18" charset="0"/>
              </a:rPr>
              <a:t>populations</a:t>
            </a:r>
            <a:r>
              <a:rPr lang="en-IN" sz="2400" dirty="0" smtClean="0">
                <a:latin typeface="Times New Roman" panose="02020603050405020304" pitchFamily="18" charset="0"/>
                <a:cs typeface="Times New Roman" panose="02020603050405020304" pitchFamily="18" charset="0"/>
              </a:rPr>
              <a:t>).</a:t>
            </a:r>
          </a:p>
          <a:p>
            <a:r>
              <a:rPr lang="en-IN" sz="2400" i="1" dirty="0" smtClean="0">
                <a:latin typeface="Times New Roman" panose="02020603050405020304" pitchFamily="18" charset="0"/>
                <a:cs typeface="Times New Roman" panose="02020603050405020304" pitchFamily="18" charset="0"/>
              </a:rPr>
              <a:t>NOSOCOMIAL INFECTION :</a:t>
            </a:r>
            <a:r>
              <a:rPr lang="en-US" sz="2400" dirty="0">
                <a:latin typeface="Times New Roman" panose="02020603050405020304" pitchFamily="18" charset="0"/>
                <a:cs typeface="Times New Roman" panose="02020603050405020304" pitchFamily="18" charset="0"/>
              </a:rPr>
              <a:t>Nosocomial (hospital acquired) infection is an </a:t>
            </a:r>
            <a:r>
              <a:rPr lang="en-US" sz="2400" dirty="0" smtClean="0">
                <a:latin typeface="Times New Roman" panose="02020603050405020304" pitchFamily="18" charset="0"/>
                <a:cs typeface="Times New Roman" panose="02020603050405020304" pitchFamily="18" charset="0"/>
              </a:rPr>
              <a:t>infection originating </a:t>
            </a:r>
            <a:r>
              <a:rPr lang="en-US" sz="2400" dirty="0">
                <a:latin typeface="Times New Roman" panose="02020603050405020304" pitchFamily="18" charset="0"/>
                <a:cs typeface="Times New Roman" panose="02020603050405020304" pitchFamily="18" charset="0"/>
              </a:rPr>
              <a:t>in a patient while in a hospital or other </a:t>
            </a:r>
            <a:r>
              <a:rPr lang="en-US" sz="2400" dirty="0" smtClean="0">
                <a:latin typeface="Times New Roman" panose="02020603050405020304" pitchFamily="18" charset="0"/>
                <a:cs typeface="Times New Roman" panose="02020603050405020304" pitchFamily="18" charset="0"/>
              </a:rPr>
              <a:t>health </a:t>
            </a:r>
            <a:r>
              <a:rPr lang="en-IN" sz="2400" dirty="0" smtClean="0">
                <a:latin typeface="Times New Roman" panose="02020603050405020304" pitchFamily="18" charset="0"/>
                <a:cs typeface="Times New Roman" panose="02020603050405020304" pitchFamily="18" charset="0"/>
              </a:rPr>
              <a:t>care </a:t>
            </a:r>
            <a:r>
              <a:rPr lang="en-IN" sz="2400" dirty="0">
                <a:latin typeface="Times New Roman" panose="02020603050405020304" pitchFamily="18" charset="0"/>
                <a:cs typeface="Times New Roman" panose="02020603050405020304" pitchFamily="18" charset="0"/>
              </a:rPr>
              <a:t>facility</a:t>
            </a:r>
            <a:r>
              <a:rPr lang="en-IN" sz="2400" dirty="0" smtClean="0">
                <a:latin typeface="Times New Roman" panose="02020603050405020304" pitchFamily="18" charset="0"/>
                <a:cs typeface="Times New Roman" panose="02020603050405020304" pitchFamily="18" charset="0"/>
              </a:rPr>
              <a:t>.</a:t>
            </a:r>
          </a:p>
          <a:p>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793237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curtains"/>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IN" sz="2400" i="1" dirty="0" smtClean="0">
                <a:latin typeface="Times New Roman" panose="02020603050405020304" pitchFamily="18" charset="0"/>
                <a:cs typeface="Times New Roman" panose="02020603050405020304" pitchFamily="18" charset="0"/>
              </a:rPr>
              <a:t>SURVEILLANCE : </a:t>
            </a:r>
          </a:p>
          <a:p>
            <a:pPr marL="0" indent="0">
              <a:buNone/>
            </a:pPr>
            <a:r>
              <a:rPr lang="en-IN" sz="2400" i="1" dirty="0">
                <a:latin typeface="Times New Roman" panose="02020603050405020304" pitchFamily="18" charset="0"/>
                <a:cs typeface="Times New Roman" panose="02020603050405020304" pitchFamily="18" charset="0"/>
              </a:rPr>
              <a:t> </a:t>
            </a:r>
            <a:r>
              <a:rPr lang="en-IN" sz="2400" i="1" dirty="0" smtClean="0">
                <a:latin typeface="Times New Roman" panose="02020603050405020304" pitchFamily="18" charset="0"/>
                <a:cs typeface="Times New Roman" panose="02020603050405020304" pitchFamily="18" charset="0"/>
              </a:rPr>
              <a:t>      </a:t>
            </a:r>
            <a:r>
              <a:rPr lang="en-IN" sz="2400" dirty="0" smtClean="0">
                <a:latin typeface="Times New Roman" panose="02020603050405020304" pitchFamily="18" charset="0"/>
                <a:cs typeface="Times New Roman" panose="02020603050405020304" pitchFamily="18" charset="0"/>
              </a:rPr>
              <a:t>The continuous </a:t>
            </a:r>
            <a:r>
              <a:rPr lang="en-US" sz="2400" dirty="0" smtClean="0">
                <a:latin typeface="Times New Roman" panose="02020603050405020304" pitchFamily="18" charset="0"/>
                <a:cs typeface="Times New Roman" panose="02020603050405020304" pitchFamily="18" charset="0"/>
              </a:rPr>
              <a:t>scrutiny </a:t>
            </a:r>
            <a:r>
              <a:rPr lang="en-US" sz="2400" dirty="0">
                <a:latin typeface="Times New Roman" panose="02020603050405020304" pitchFamily="18" charset="0"/>
                <a:cs typeface="Times New Roman" panose="02020603050405020304" pitchFamily="18" charset="0"/>
              </a:rPr>
              <a:t>of the factors that determine the occurrence </a:t>
            </a:r>
            <a:r>
              <a:rPr lang="en-US" sz="2400" dirty="0" smtClean="0">
                <a:latin typeface="Times New Roman" panose="02020603050405020304" pitchFamily="18" charset="0"/>
                <a:cs typeface="Times New Roman" panose="02020603050405020304" pitchFamily="18" charset="0"/>
              </a:rPr>
              <a:t>and distribution </a:t>
            </a:r>
            <a:r>
              <a:rPr lang="en-US" sz="2400" dirty="0">
                <a:latin typeface="Times New Roman" panose="02020603050405020304" pitchFamily="18" charset="0"/>
                <a:cs typeface="Times New Roman" panose="02020603050405020304" pitchFamily="18" charset="0"/>
              </a:rPr>
              <a:t>of disease and other conditions of </a:t>
            </a:r>
            <a:r>
              <a:rPr lang="en-US" sz="2400" dirty="0" smtClean="0">
                <a:latin typeface="Times New Roman" panose="02020603050405020304" pitchFamily="18" charset="0"/>
                <a:cs typeface="Times New Roman" panose="02020603050405020304" pitchFamily="18" charset="0"/>
              </a:rPr>
              <a:t>ill-health.</a:t>
            </a:r>
          </a:p>
          <a:p>
            <a:r>
              <a:rPr lang="en-IN" sz="2400" i="1" dirty="0">
                <a:latin typeface="Times New Roman" panose="02020603050405020304" pitchFamily="18" charset="0"/>
                <a:cs typeface="Times New Roman" panose="02020603050405020304" pitchFamily="18" charset="0"/>
              </a:rPr>
              <a:t>ERADICATION</a:t>
            </a:r>
          </a:p>
          <a:p>
            <a:pPr marL="0" indent="0">
              <a:buNone/>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Termination </a:t>
            </a:r>
            <a:r>
              <a:rPr lang="en-US" sz="2400" dirty="0">
                <a:latin typeface="Times New Roman" panose="02020603050405020304" pitchFamily="18" charset="0"/>
                <a:cs typeface="Times New Roman" panose="02020603050405020304" pitchFamily="18" charset="0"/>
              </a:rPr>
              <a:t>of all transmission of infection </a:t>
            </a:r>
            <a:r>
              <a:rPr lang="en-US" sz="2400" dirty="0" smtClean="0">
                <a:latin typeface="Times New Roman" panose="02020603050405020304" pitchFamily="18" charset="0"/>
                <a:cs typeface="Times New Roman" panose="02020603050405020304" pitchFamily="18" charset="0"/>
              </a:rPr>
              <a:t>by extermination </a:t>
            </a:r>
            <a:r>
              <a:rPr lang="en-US" sz="2400" dirty="0">
                <a:latin typeface="Times New Roman" panose="02020603050405020304" pitchFamily="18" charset="0"/>
                <a:cs typeface="Times New Roman" panose="02020603050405020304" pitchFamily="18" charset="0"/>
              </a:rPr>
              <a:t>of the infectious agent through </a:t>
            </a:r>
            <a:r>
              <a:rPr lang="en-US" sz="2400" dirty="0" smtClean="0">
                <a:latin typeface="Times New Roman" panose="02020603050405020304" pitchFamily="18" charset="0"/>
                <a:cs typeface="Times New Roman" panose="02020603050405020304" pitchFamily="18" charset="0"/>
              </a:rPr>
              <a:t>surveillance </a:t>
            </a:r>
            <a:r>
              <a:rPr lang="en-IN" sz="2400" dirty="0" smtClean="0">
                <a:latin typeface="Times New Roman" panose="02020603050405020304" pitchFamily="18" charset="0"/>
                <a:cs typeface="Times New Roman" panose="02020603050405020304" pitchFamily="18" charset="0"/>
              </a:rPr>
              <a:t>and containment.</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087979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curtains"/>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8463" y="0"/>
            <a:ext cx="9896149" cy="808083"/>
          </a:xfrm>
        </p:spPr>
        <p:txBody>
          <a:bodyPr/>
          <a:lstStyle/>
          <a:p>
            <a:pPr algn="ctr"/>
            <a:r>
              <a:rPr lang="en-IN" b="1" dirty="0">
                <a:latin typeface="Times New Roman" panose="02020603050405020304" pitchFamily="18" charset="0"/>
                <a:cs typeface="Times New Roman" panose="02020603050405020304" pitchFamily="18" charset="0"/>
              </a:rPr>
              <a:t>DYNAMICS OF DISEASE TRANSMISSION</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608464" y="914400"/>
            <a:ext cx="10491060" cy="5943600"/>
          </a:xfrm>
        </p:spPr>
        <p:txBody>
          <a:bodyPr>
            <a:normAutofit/>
          </a:bodyPr>
          <a:lstStyle/>
          <a:p>
            <a:r>
              <a:rPr lang="en-US" sz="2400" b="1" dirty="0" smtClean="0">
                <a:latin typeface="Times New Roman" panose="02020603050405020304" pitchFamily="18" charset="0"/>
                <a:cs typeface="Times New Roman" panose="02020603050405020304" pitchFamily="18" charset="0"/>
              </a:rPr>
              <a:t>SOURCE: </a:t>
            </a:r>
          </a:p>
          <a:p>
            <a:pPr marL="0" indent="0">
              <a:buNone/>
            </a:pPr>
            <a:r>
              <a:rPr lang="en-US" sz="2400" b="1" dirty="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      </a:t>
            </a:r>
            <a:r>
              <a:rPr lang="en-IN" sz="2400" dirty="0" smtClean="0">
                <a:latin typeface="Times New Roman" panose="02020603050405020304" pitchFamily="18" charset="0"/>
                <a:cs typeface="Times New Roman" panose="02020603050405020304" pitchFamily="18" charset="0"/>
              </a:rPr>
              <a:t>“The </a:t>
            </a:r>
            <a:r>
              <a:rPr lang="en-IN" sz="2400" dirty="0">
                <a:latin typeface="Times New Roman" panose="02020603050405020304" pitchFamily="18" charset="0"/>
                <a:cs typeface="Times New Roman" panose="02020603050405020304" pitchFamily="18" charset="0"/>
              </a:rPr>
              <a:t>person, </a:t>
            </a:r>
            <a:r>
              <a:rPr lang="en-IN" sz="2400" dirty="0" smtClean="0">
                <a:latin typeface="Times New Roman" panose="02020603050405020304" pitchFamily="18" charset="0"/>
                <a:cs typeface="Times New Roman" panose="02020603050405020304" pitchFamily="18" charset="0"/>
              </a:rPr>
              <a:t>animal,</a:t>
            </a:r>
            <a:r>
              <a:rPr lang="en-US" sz="2400" dirty="0" smtClean="0">
                <a:latin typeface="Times New Roman" panose="02020603050405020304" pitchFamily="18" charset="0"/>
                <a:cs typeface="Times New Roman" panose="02020603050405020304" pitchFamily="18" charset="0"/>
              </a:rPr>
              <a:t>object </a:t>
            </a:r>
            <a:r>
              <a:rPr lang="en-US" sz="2400" dirty="0">
                <a:latin typeface="Times New Roman" panose="02020603050405020304" pitchFamily="18" charset="0"/>
                <a:cs typeface="Times New Roman" panose="02020603050405020304" pitchFamily="18" charset="0"/>
              </a:rPr>
              <a:t>or substance from which an infectious agent </a:t>
            </a:r>
            <a:r>
              <a:rPr lang="en-US" sz="2400" dirty="0" smtClean="0">
                <a:latin typeface="Times New Roman" panose="02020603050405020304" pitchFamily="18" charset="0"/>
                <a:cs typeface="Times New Roman" panose="02020603050405020304" pitchFamily="18" charset="0"/>
              </a:rPr>
              <a:t>passes or disseminated to the host“</a:t>
            </a:r>
          </a:p>
          <a:p>
            <a:r>
              <a:rPr lang="en-IN" sz="2400" b="1" dirty="0" smtClean="0">
                <a:latin typeface="Times New Roman" panose="02020603050405020304" pitchFamily="18" charset="0"/>
                <a:cs typeface="Times New Roman" panose="02020603050405020304" pitchFamily="18" charset="0"/>
              </a:rPr>
              <a:t>Reservoir : </a:t>
            </a:r>
          </a:p>
          <a:p>
            <a:pPr marL="0" indent="0">
              <a:buNone/>
            </a:pPr>
            <a:r>
              <a:rPr lang="en-US" sz="2400" dirty="0" smtClean="0">
                <a:latin typeface="Times New Roman" panose="02020603050405020304" pitchFamily="18" charset="0"/>
                <a:cs typeface="Times New Roman" panose="02020603050405020304" pitchFamily="18" charset="0"/>
              </a:rPr>
              <a:t>        “Any </a:t>
            </a:r>
            <a:r>
              <a:rPr lang="en-US" sz="2400" dirty="0">
                <a:latin typeface="Times New Roman" panose="02020603050405020304" pitchFamily="18" charset="0"/>
                <a:cs typeface="Times New Roman" panose="02020603050405020304" pitchFamily="18" charset="0"/>
              </a:rPr>
              <a:t>person, animal, arthropod, plant, soil or substance {</a:t>
            </a:r>
            <a:r>
              <a:rPr lang="en-US" sz="2400" dirty="0" smtClean="0">
                <a:latin typeface="Times New Roman" panose="02020603050405020304" pitchFamily="18" charset="0"/>
                <a:cs typeface="Times New Roman" panose="02020603050405020304" pitchFamily="18" charset="0"/>
              </a:rPr>
              <a:t>or combination </a:t>
            </a:r>
            <a:r>
              <a:rPr lang="en-US" sz="2400" dirty="0">
                <a:latin typeface="Times New Roman" panose="02020603050405020304" pitchFamily="18" charset="0"/>
                <a:cs typeface="Times New Roman" panose="02020603050405020304" pitchFamily="18" charset="0"/>
              </a:rPr>
              <a:t>of these) in which an infectious agent lives </a:t>
            </a:r>
            <a:r>
              <a:rPr lang="en-US" sz="2400" dirty="0" smtClean="0">
                <a:latin typeface="Times New Roman" panose="02020603050405020304" pitchFamily="18" charset="0"/>
                <a:cs typeface="Times New Roman" panose="02020603050405020304" pitchFamily="18" charset="0"/>
              </a:rPr>
              <a:t>and multiplies</a:t>
            </a:r>
            <a:r>
              <a:rPr lang="en-US" sz="2400" dirty="0">
                <a:latin typeface="Times New Roman" panose="02020603050405020304" pitchFamily="18" charset="0"/>
                <a:cs typeface="Times New Roman" panose="02020603050405020304" pitchFamily="18" charset="0"/>
              </a:rPr>
              <a:t>, on which it depends primarily for survival, </a:t>
            </a:r>
            <a:r>
              <a:rPr lang="en-US" sz="2400" dirty="0" smtClean="0">
                <a:latin typeface="Times New Roman" panose="02020603050405020304" pitchFamily="18" charset="0"/>
                <a:cs typeface="Times New Roman" panose="02020603050405020304" pitchFamily="18" charset="0"/>
              </a:rPr>
              <a:t>and where </a:t>
            </a:r>
            <a:r>
              <a:rPr lang="en-US" sz="2400" dirty="0">
                <a:latin typeface="Times New Roman" panose="02020603050405020304" pitchFamily="18" charset="0"/>
                <a:cs typeface="Times New Roman" panose="02020603050405020304" pitchFamily="18" charset="0"/>
              </a:rPr>
              <a:t>it reproduces itself in such manner that it can </a:t>
            </a:r>
            <a:r>
              <a:rPr lang="en-US" sz="2400" dirty="0" smtClean="0">
                <a:latin typeface="Times New Roman" panose="02020603050405020304" pitchFamily="18" charset="0"/>
                <a:cs typeface="Times New Roman" panose="02020603050405020304" pitchFamily="18" charset="0"/>
              </a:rPr>
              <a:t>be transmitted </a:t>
            </a:r>
            <a:r>
              <a:rPr lang="en-US" sz="2400" dirty="0">
                <a:latin typeface="Times New Roman" panose="02020603050405020304" pitchFamily="18" charset="0"/>
                <a:cs typeface="Times New Roman" panose="02020603050405020304" pitchFamily="18" charset="0"/>
              </a:rPr>
              <a:t>to a susceptible </a:t>
            </a:r>
            <a:r>
              <a:rPr lang="en-US" sz="2400" dirty="0" smtClean="0">
                <a:latin typeface="Times New Roman" panose="02020603050405020304" pitchFamily="18" charset="0"/>
                <a:cs typeface="Times New Roman" panose="02020603050405020304" pitchFamily="18" charset="0"/>
              </a:rPr>
              <a:t>host“.</a:t>
            </a:r>
          </a:p>
          <a:p>
            <a:pPr marL="0" indent="0">
              <a:buNone/>
            </a:pPr>
            <a:r>
              <a:rPr lang="en-US" sz="2400" dirty="0" smtClean="0">
                <a:latin typeface="Times New Roman" panose="02020603050405020304" pitchFamily="18" charset="0"/>
                <a:cs typeface="Times New Roman" panose="02020603050405020304" pitchFamily="18" charset="0"/>
              </a:rPr>
              <a:t>     The </a:t>
            </a:r>
            <a:r>
              <a:rPr lang="en-US" sz="2400" dirty="0">
                <a:latin typeface="Times New Roman" panose="02020603050405020304" pitchFamily="18" charset="0"/>
                <a:cs typeface="Times New Roman" panose="02020603050405020304" pitchFamily="18" charset="0"/>
              </a:rPr>
              <a:t>reservoir may be of three types :</a:t>
            </a:r>
          </a:p>
          <a:p>
            <a:pPr>
              <a:buFont typeface="Wingdings" panose="05000000000000000000" pitchFamily="2" charset="2"/>
              <a:buChar char="Ø"/>
            </a:pPr>
            <a:r>
              <a:rPr lang="en-IN" sz="2400" dirty="0" smtClean="0">
                <a:latin typeface="Times New Roman" panose="02020603050405020304" pitchFamily="18" charset="0"/>
                <a:cs typeface="Times New Roman" panose="02020603050405020304" pitchFamily="18" charset="0"/>
              </a:rPr>
              <a:t>Human </a:t>
            </a:r>
            <a:r>
              <a:rPr lang="en-IN" sz="2400" dirty="0">
                <a:latin typeface="Times New Roman" panose="02020603050405020304" pitchFamily="18" charset="0"/>
                <a:cs typeface="Times New Roman" panose="02020603050405020304" pitchFamily="18" charset="0"/>
              </a:rPr>
              <a:t>reservoir</a:t>
            </a:r>
          </a:p>
          <a:p>
            <a:pPr>
              <a:buFont typeface="Wingdings" panose="05000000000000000000" pitchFamily="2" charset="2"/>
              <a:buChar char="Ø"/>
            </a:pPr>
            <a:r>
              <a:rPr lang="en-IN" sz="2400" dirty="0" smtClean="0">
                <a:latin typeface="Times New Roman" panose="02020603050405020304" pitchFamily="18" charset="0"/>
                <a:cs typeface="Times New Roman" panose="02020603050405020304" pitchFamily="18" charset="0"/>
              </a:rPr>
              <a:t>Animal </a:t>
            </a:r>
            <a:r>
              <a:rPr lang="en-IN" sz="2400" dirty="0">
                <a:latin typeface="Times New Roman" panose="02020603050405020304" pitchFamily="18" charset="0"/>
                <a:cs typeface="Times New Roman" panose="02020603050405020304" pitchFamily="18" charset="0"/>
              </a:rPr>
              <a:t>reservoir, and</a:t>
            </a:r>
          </a:p>
          <a:p>
            <a:pPr>
              <a:buFont typeface="Wingdings" panose="05000000000000000000" pitchFamily="2" charset="2"/>
              <a:buChar char="Ø"/>
            </a:pPr>
            <a:r>
              <a:rPr lang="en-US" sz="2400" dirty="0" smtClean="0">
                <a:latin typeface="Times New Roman" panose="02020603050405020304" pitchFamily="18" charset="0"/>
                <a:cs typeface="Times New Roman" panose="02020603050405020304" pitchFamily="18" charset="0"/>
              </a:rPr>
              <a:t>Reservoir </a:t>
            </a:r>
            <a:r>
              <a:rPr lang="en-US" sz="2400" dirty="0">
                <a:latin typeface="Times New Roman" panose="02020603050405020304" pitchFamily="18" charset="0"/>
                <a:cs typeface="Times New Roman" panose="02020603050405020304" pitchFamily="18" charset="0"/>
              </a:rPr>
              <a:t>in non-living things.</a:t>
            </a:r>
            <a:endParaRPr lang="en-IN"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133108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curtains"/>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2188" y="-35984"/>
            <a:ext cx="9213103" cy="752080"/>
          </a:xfrm>
        </p:spPr>
        <p:txBody>
          <a:bodyPr>
            <a:noAutofit/>
          </a:bodyPr>
          <a:lstStyle/>
          <a:p>
            <a:pPr algn="ctr"/>
            <a:r>
              <a:rPr lang="en-IN" dirty="0" smtClean="0">
                <a:latin typeface="Times New Roman" panose="02020603050405020304" pitchFamily="18" charset="0"/>
                <a:cs typeface="Times New Roman" panose="02020603050405020304" pitchFamily="18" charset="0"/>
              </a:rPr>
              <a:t>HUMAN RESERVOIR</a:t>
            </a:r>
            <a:br>
              <a:rPr lang="en-IN" dirty="0" smtClean="0">
                <a:latin typeface="Times New Roman" panose="02020603050405020304" pitchFamily="18" charset="0"/>
                <a:cs typeface="Times New Roman" panose="02020603050405020304" pitchFamily="18" charset="0"/>
              </a:rPr>
            </a:br>
            <a:endParaRPr lang="en-IN" dirty="0"/>
          </a:p>
        </p:txBody>
      </p:sp>
      <p:sp>
        <p:nvSpPr>
          <p:cNvPr id="3" name="Content Placeholder 2"/>
          <p:cNvSpPr>
            <a:spLocks noGrp="1"/>
          </p:cNvSpPr>
          <p:nvPr>
            <p:ph idx="1"/>
          </p:nvPr>
        </p:nvSpPr>
        <p:spPr>
          <a:xfrm>
            <a:off x="914400" y="373487"/>
            <a:ext cx="11277599" cy="6484513"/>
          </a:xfrm>
        </p:spPr>
        <p:txBody>
          <a:bodyPr>
            <a:noAutofit/>
          </a:bodyPr>
          <a:lstStyle/>
          <a:p>
            <a:r>
              <a:rPr lang="en-US" dirty="0" smtClean="0">
                <a:latin typeface="Times New Roman" panose="02020603050405020304" pitchFamily="18" charset="0"/>
                <a:cs typeface="Times New Roman" panose="02020603050405020304" pitchFamily="18" charset="0"/>
              </a:rPr>
              <a:t>Cases and carriers : </a:t>
            </a:r>
          </a:p>
          <a:p>
            <a:pPr marL="0" indent="0">
              <a:buNone/>
            </a:pPr>
            <a:r>
              <a:rPr lang="en-US" dirty="0" smtClean="0">
                <a:latin typeface="Times New Roman" panose="02020603050405020304" pitchFamily="18" charset="0"/>
                <a:cs typeface="Times New Roman" panose="02020603050405020304" pitchFamily="18" charset="0"/>
              </a:rPr>
              <a:t>            A </a:t>
            </a:r>
            <a:r>
              <a:rPr lang="en-US" dirty="0">
                <a:latin typeface="Times New Roman" panose="02020603050405020304" pitchFamily="18" charset="0"/>
                <a:cs typeface="Times New Roman" panose="02020603050405020304" pitchFamily="18" charset="0"/>
              </a:rPr>
              <a:t>case is defined as "a person in the population or </a:t>
            </a:r>
            <a:r>
              <a:rPr lang="en-US" dirty="0" smtClean="0">
                <a:latin typeface="Times New Roman" panose="02020603050405020304" pitchFamily="18" charset="0"/>
                <a:cs typeface="Times New Roman" panose="02020603050405020304" pitchFamily="18" charset="0"/>
              </a:rPr>
              <a:t>study group </a:t>
            </a:r>
            <a:r>
              <a:rPr lang="en-US" dirty="0">
                <a:latin typeface="Times New Roman" panose="02020603050405020304" pitchFamily="18" charset="0"/>
                <a:cs typeface="Times New Roman" panose="02020603050405020304" pitchFamily="18" charset="0"/>
              </a:rPr>
              <a:t>identified as having the particular disease, </a:t>
            </a:r>
            <a:r>
              <a:rPr lang="en-US" dirty="0" smtClean="0">
                <a:latin typeface="Times New Roman" panose="02020603050405020304" pitchFamily="18" charset="0"/>
                <a:cs typeface="Times New Roman" panose="02020603050405020304" pitchFamily="18" charset="0"/>
              </a:rPr>
              <a:t>health disorder </a:t>
            </a:r>
            <a:r>
              <a:rPr lang="en-US" dirty="0">
                <a:latin typeface="Times New Roman" panose="02020603050405020304" pitchFamily="18" charset="0"/>
                <a:cs typeface="Times New Roman" panose="02020603050405020304" pitchFamily="18" charset="0"/>
              </a:rPr>
              <a:t>or condition under </a:t>
            </a:r>
            <a:r>
              <a:rPr lang="en-US" dirty="0" smtClean="0">
                <a:latin typeface="Times New Roman" panose="02020603050405020304" pitchFamily="18" charset="0"/>
                <a:cs typeface="Times New Roman" panose="02020603050405020304" pitchFamily="18" charset="0"/>
              </a:rPr>
              <a:t>investigation“.</a:t>
            </a:r>
          </a:p>
          <a:p>
            <a:r>
              <a:rPr lang="en-US" dirty="0">
                <a:latin typeface="Times New Roman" panose="02020603050405020304" pitchFamily="18" charset="0"/>
                <a:cs typeface="Times New Roman" panose="02020603050405020304" pitchFamily="18" charset="0"/>
              </a:rPr>
              <a:t>A carrier is defined </a:t>
            </a:r>
            <a:r>
              <a:rPr lang="en-US" dirty="0" smtClean="0">
                <a:latin typeface="Times New Roman" panose="02020603050405020304" pitchFamily="18" charset="0"/>
                <a:cs typeface="Times New Roman" panose="02020603050405020304" pitchFamily="18" charset="0"/>
              </a:rPr>
              <a:t>as "an </a:t>
            </a:r>
            <a:r>
              <a:rPr lang="en-US" dirty="0">
                <a:latin typeface="Times New Roman" panose="02020603050405020304" pitchFamily="18" charset="0"/>
                <a:cs typeface="Times New Roman" panose="02020603050405020304" pitchFamily="18" charset="0"/>
              </a:rPr>
              <a:t>infected person or animal that </a:t>
            </a:r>
            <a:r>
              <a:rPr lang="en-US" dirty="0" err="1">
                <a:latin typeface="Times New Roman" panose="02020603050405020304" pitchFamily="18" charset="0"/>
                <a:cs typeface="Times New Roman" panose="02020603050405020304" pitchFamily="18" charset="0"/>
              </a:rPr>
              <a:t>harbours</a:t>
            </a:r>
            <a:r>
              <a:rPr lang="en-US" dirty="0">
                <a:latin typeface="Times New Roman" panose="02020603050405020304" pitchFamily="18" charset="0"/>
                <a:cs typeface="Times New Roman" panose="02020603050405020304" pitchFamily="18" charset="0"/>
              </a:rPr>
              <a:t> a </a:t>
            </a:r>
            <a:r>
              <a:rPr lang="en-US" dirty="0" smtClean="0">
                <a:latin typeface="Times New Roman" panose="02020603050405020304" pitchFamily="18" charset="0"/>
                <a:cs typeface="Times New Roman" panose="02020603050405020304" pitchFamily="18" charset="0"/>
              </a:rPr>
              <a:t>specific infectious </a:t>
            </a:r>
            <a:r>
              <a:rPr lang="en-US" dirty="0">
                <a:latin typeface="Times New Roman" panose="02020603050405020304" pitchFamily="18" charset="0"/>
                <a:cs typeface="Times New Roman" panose="02020603050405020304" pitchFamily="18" charset="0"/>
              </a:rPr>
              <a:t>agent in the absence of discernible clinical </a:t>
            </a:r>
            <a:r>
              <a:rPr lang="en-US" dirty="0" smtClean="0">
                <a:latin typeface="Times New Roman" panose="02020603050405020304" pitchFamily="18" charset="0"/>
                <a:cs typeface="Times New Roman" panose="02020603050405020304" pitchFamily="18" charset="0"/>
              </a:rPr>
              <a:t>disease and </a:t>
            </a:r>
            <a:r>
              <a:rPr lang="en-US" dirty="0">
                <a:latin typeface="Times New Roman" panose="02020603050405020304" pitchFamily="18" charset="0"/>
                <a:cs typeface="Times New Roman" panose="02020603050405020304" pitchFamily="18" charset="0"/>
              </a:rPr>
              <a:t>serves as a potential source of infection for </a:t>
            </a:r>
            <a:r>
              <a:rPr lang="en-US" dirty="0" smtClean="0">
                <a:latin typeface="Times New Roman" panose="02020603050405020304" pitchFamily="18" charset="0"/>
                <a:cs typeface="Times New Roman" panose="02020603050405020304" pitchFamily="18" charset="0"/>
              </a:rPr>
              <a:t>others”.</a:t>
            </a:r>
          </a:p>
          <a:p>
            <a:r>
              <a:rPr lang="en-US" dirty="0" smtClean="0">
                <a:latin typeface="Times New Roman" panose="02020603050405020304" pitchFamily="18" charset="0"/>
                <a:cs typeface="Times New Roman" panose="02020603050405020304" pitchFamily="18" charset="0"/>
              </a:rPr>
              <a:t>Carriers </a:t>
            </a:r>
            <a:r>
              <a:rPr lang="en-US" dirty="0">
                <a:latin typeface="Times New Roman" panose="02020603050405020304" pitchFamily="18" charset="0"/>
                <a:cs typeface="Times New Roman" panose="02020603050405020304" pitchFamily="18" charset="0"/>
              </a:rPr>
              <a:t>may be classified as below :</a:t>
            </a:r>
          </a:p>
          <a:p>
            <a:pPr marL="0" indent="0">
              <a:buNone/>
            </a:pPr>
            <a:r>
              <a:rPr lang="en-IN" b="1" dirty="0">
                <a:latin typeface="Times New Roman" panose="02020603050405020304" pitchFamily="18" charset="0"/>
                <a:cs typeface="Times New Roman" panose="02020603050405020304" pitchFamily="18" charset="0"/>
              </a:rPr>
              <a:t>A. Type</a:t>
            </a:r>
          </a:p>
          <a:p>
            <a:pPr marL="0" indent="0">
              <a:buNone/>
            </a:pPr>
            <a:r>
              <a:rPr lang="en-IN" dirty="0">
                <a:latin typeface="Times New Roman" panose="02020603050405020304" pitchFamily="18" charset="0"/>
                <a:cs typeface="Times New Roman" panose="02020603050405020304" pitchFamily="18" charset="0"/>
              </a:rPr>
              <a:t>(a) </a:t>
            </a:r>
            <a:r>
              <a:rPr lang="en-IN" dirty="0" smtClean="0">
                <a:latin typeface="Times New Roman" panose="02020603050405020304" pitchFamily="18" charset="0"/>
                <a:cs typeface="Times New Roman" panose="02020603050405020304" pitchFamily="18" charset="0"/>
              </a:rPr>
              <a:t>Incubatory</a:t>
            </a:r>
            <a:endParaRPr lang="en-IN" dirty="0">
              <a:latin typeface="Times New Roman" panose="02020603050405020304" pitchFamily="18" charset="0"/>
              <a:cs typeface="Times New Roman" panose="02020603050405020304" pitchFamily="18" charset="0"/>
            </a:endParaRPr>
          </a:p>
          <a:p>
            <a:pPr marL="0" indent="0">
              <a:buNone/>
            </a:pPr>
            <a:r>
              <a:rPr lang="en-IN" dirty="0">
                <a:latin typeface="Times New Roman" panose="02020603050405020304" pitchFamily="18" charset="0"/>
                <a:cs typeface="Times New Roman" panose="02020603050405020304" pitchFamily="18" charset="0"/>
              </a:rPr>
              <a:t>(b) Convalescent</a:t>
            </a:r>
          </a:p>
          <a:p>
            <a:pPr marL="0" indent="0">
              <a:buNone/>
            </a:pPr>
            <a:r>
              <a:rPr lang="en-IN" dirty="0">
                <a:latin typeface="Times New Roman" panose="02020603050405020304" pitchFamily="18" charset="0"/>
                <a:cs typeface="Times New Roman" panose="02020603050405020304" pitchFamily="18" charset="0"/>
              </a:rPr>
              <a:t>(c) Healthy</a:t>
            </a:r>
          </a:p>
          <a:p>
            <a:pPr marL="0" indent="0">
              <a:buNone/>
            </a:pPr>
            <a:r>
              <a:rPr lang="en-IN" b="1" dirty="0">
                <a:latin typeface="Times New Roman" panose="02020603050405020304" pitchFamily="18" charset="0"/>
                <a:cs typeface="Times New Roman" panose="02020603050405020304" pitchFamily="18" charset="0"/>
              </a:rPr>
              <a:t>B. Duration</a:t>
            </a:r>
          </a:p>
          <a:p>
            <a:pPr marL="0" indent="0">
              <a:buNone/>
            </a:pPr>
            <a:r>
              <a:rPr lang="en-IN" dirty="0">
                <a:latin typeface="Times New Roman" panose="02020603050405020304" pitchFamily="18" charset="0"/>
                <a:cs typeface="Times New Roman" panose="02020603050405020304" pitchFamily="18" charset="0"/>
              </a:rPr>
              <a:t>(a) Temporary</a:t>
            </a:r>
          </a:p>
          <a:p>
            <a:pPr marL="0" indent="0">
              <a:buNone/>
            </a:pPr>
            <a:r>
              <a:rPr lang="en-IN" dirty="0">
                <a:latin typeface="Times New Roman" panose="02020603050405020304" pitchFamily="18" charset="0"/>
                <a:cs typeface="Times New Roman" panose="02020603050405020304" pitchFamily="18" charset="0"/>
              </a:rPr>
              <a:t>(b) Chronic</a:t>
            </a:r>
          </a:p>
          <a:p>
            <a:pPr marL="0" indent="0">
              <a:buNone/>
            </a:pPr>
            <a:r>
              <a:rPr lang="en-IN" b="1" dirty="0">
                <a:latin typeface="Times New Roman" panose="02020603050405020304" pitchFamily="18" charset="0"/>
                <a:cs typeface="Times New Roman" panose="02020603050405020304" pitchFamily="18" charset="0"/>
              </a:rPr>
              <a:t>C. Portal of exit</a:t>
            </a:r>
          </a:p>
          <a:p>
            <a:pPr marL="0" indent="0">
              <a:buNone/>
            </a:pPr>
            <a:r>
              <a:rPr lang="en-IN" dirty="0" smtClean="0">
                <a:latin typeface="Times New Roman" panose="02020603050405020304" pitchFamily="18" charset="0"/>
                <a:cs typeface="Times New Roman" panose="02020603050405020304" pitchFamily="18" charset="0"/>
              </a:rPr>
              <a:t>(a) Urinary</a:t>
            </a:r>
          </a:p>
          <a:p>
            <a:pPr marL="0" indent="0">
              <a:buNone/>
            </a:pPr>
            <a:r>
              <a:rPr lang="en-IN" dirty="0" smtClean="0">
                <a:latin typeface="Times New Roman" panose="02020603050405020304" pitchFamily="18" charset="0"/>
                <a:cs typeface="Times New Roman" panose="02020603050405020304" pitchFamily="18" charset="0"/>
              </a:rPr>
              <a:t>(b) </a:t>
            </a:r>
            <a:r>
              <a:rPr lang="en-IN" dirty="0">
                <a:latin typeface="Times New Roman" panose="02020603050405020304" pitchFamily="18" charset="0"/>
                <a:cs typeface="Times New Roman" panose="02020603050405020304" pitchFamily="18" charset="0"/>
              </a:rPr>
              <a:t>Intestinal</a:t>
            </a:r>
          </a:p>
          <a:p>
            <a:pPr marL="0" indent="0">
              <a:buNone/>
            </a:pPr>
            <a:r>
              <a:rPr lang="en-IN" dirty="0">
                <a:latin typeface="Times New Roman" panose="02020603050405020304" pitchFamily="18" charset="0"/>
                <a:cs typeface="Times New Roman" panose="02020603050405020304" pitchFamily="18" charset="0"/>
              </a:rPr>
              <a:t>(c) Respiratory</a:t>
            </a:r>
          </a:p>
          <a:p>
            <a:pPr marL="0" indent="0">
              <a:buNone/>
            </a:pPr>
            <a:r>
              <a:rPr lang="en-IN" dirty="0">
                <a:latin typeface="Times New Roman" panose="02020603050405020304" pitchFamily="18" charset="0"/>
                <a:cs typeface="Times New Roman" panose="02020603050405020304" pitchFamily="18" charset="0"/>
              </a:rPr>
              <a:t>(d) Others</a:t>
            </a:r>
          </a:p>
        </p:txBody>
      </p:sp>
    </p:spTree>
    <p:extLst>
      <p:ext uri="{BB962C8B-B14F-4D97-AF65-F5344CB8AC3E}">
        <p14:creationId xmlns:p14="http://schemas.microsoft.com/office/powerpoint/2010/main" val="8428987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curtains"/>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latin typeface="Times New Roman" panose="02020603050405020304" pitchFamily="18" charset="0"/>
                <a:cs typeface="Times New Roman" panose="02020603050405020304" pitchFamily="18" charset="0"/>
              </a:rPr>
              <a:t>MODES OF TRANSMISSION</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half" idx="1"/>
          </p:nvPr>
        </p:nvSpPr>
        <p:spPr>
          <a:xfrm>
            <a:off x="2592924" y="1905000"/>
            <a:ext cx="4310152" cy="4006222"/>
          </a:xfrm>
        </p:spPr>
        <p:txBody>
          <a:bodyPr>
            <a:normAutofit/>
          </a:bodyPr>
          <a:lstStyle/>
          <a:p>
            <a:r>
              <a:rPr lang="en-IN" sz="2400" dirty="0">
                <a:latin typeface="Times New Roman" panose="02020603050405020304" pitchFamily="18" charset="0"/>
                <a:cs typeface="Times New Roman" panose="02020603050405020304" pitchFamily="18" charset="0"/>
              </a:rPr>
              <a:t>DIRECT TRANSMISSION</a:t>
            </a:r>
          </a:p>
          <a:p>
            <a:pPr marL="0" indent="0">
              <a:buNone/>
            </a:pPr>
            <a:r>
              <a:rPr lang="en-IN" sz="2400" dirty="0">
                <a:latin typeface="Times New Roman" panose="02020603050405020304" pitchFamily="18" charset="0"/>
                <a:cs typeface="Times New Roman" panose="02020603050405020304" pitchFamily="18" charset="0"/>
              </a:rPr>
              <a:t>1. Direct contact</a:t>
            </a:r>
          </a:p>
          <a:p>
            <a:pPr marL="0" indent="0">
              <a:buNone/>
            </a:pPr>
            <a:r>
              <a:rPr lang="en-IN" sz="2400" dirty="0">
                <a:latin typeface="Times New Roman" panose="02020603050405020304" pitchFamily="18" charset="0"/>
                <a:cs typeface="Times New Roman" panose="02020603050405020304" pitchFamily="18" charset="0"/>
              </a:rPr>
              <a:t>2. Droplet infection</a:t>
            </a:r>
          </a:p>
          <a:p>
            <a:pPr marL="0" indent="0">
              <a:buNone/>
            </a:pPr>
            <a:r>
              <a:rPr lang="en-IN" sz="2400" dirty="0">
                <a:latin typeface="Times New Roman" panose="02020603050405020304" pitchFamily="18" charset="0"/>
                <a:cs typeface="Times New Roman" panose="02020603050405020304" pitchFamily="18" charset="0"/>
              </a:rPr>
              <a:t>3. Contact with soil</a:t>
            </a:r>
          </a:p>
          <a:p>
            <a:pPr marL="0" indent="0">
              <a:buNone/>
            </a:pPr>
            <a:r>
              <a:rPr lang="en-US" sz="2400" dirty="0">
                <a:latin typeface="Times New Roman" panose="02020603050405020304" pitchFamily="18" charset="0"/>
                <a:cs typeface="Times New Roman" panose="02020603050405020304" pitchFamily="18" charset="0"/>
              </a:rPr>
              <a:t>4. Inoculation into skin or mucosa</a:t>
            </a:r>
          </a:p>
          <a:p>
            <a:pPr marL="0" indent="0">
              <a:buNone/>
            </a:pPr>
            <a:r>
              <a:rPr lang="en-IN" sz="2400" dirty="0">
                <a:latin typeface="Times New Roman" panose="02020603050405020304" pitchFamily="18" charset="0"/>
                <a:cs typeface="Times New Roman" panose="02020603050405020304" pitchFamily="18" charset="0"/>
              </a:rPr>
              <a:t>5. </a:t>
            </a:r>
            <a:r>
              <a:rPr lang="en-IN" sz="2400" dirty="0" err="1">
                <a:latin typeface="Times New Roman" panose="02020603050405020304" pitchFamily="18" charset="0"/>
                <a:cs typeface="Times New Roman" panose="02020603050405020304" pitchFamily="18" charset="0"/>
              </a:rPr>
              <a:t>Transplacental</a:t>
            </a:r>
            <a:r>
              <a:rPr lang="en-IN" sz="2400" dirty="0">
                <a:latin typeface="Times New Roman" panose="02020603050405020304" pitchFamily="18" charset="0"/>
                <a:cs typeface="Times New Roman" panose="02020603050405020304" pitchFamily="18" charset="0"/>
              </a:rPr>
              <a:t> (vertical</a:t>
            </a:r>
            <a:r>
              <a:rPr lang="en-IN" sz="2400" dirty="0" smtClean="0">
                <a:latin typeface="Times New Roman" panose="02020603050405020304" pitchFamily="18" charset="0"/>
                <a:cs typeface="Times New Roman" panose="02020603050405020304" pitchFamily="18" charset="0"/>
              </a:rPr>
              <a:t>)</a:t>
            </a:r>
          </a:p>
          <a:p>
            <a:endParaRPr lang="en-IN" sz="2400" dirty="0">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sz="half" idx="2"/>
          </p:nvPr>
        </p:nvSpPr>
        <p:spPr>
          <a:xfrm>
            <a:off x="7194013" y="1905000"/>
            <a:ext cx="4406748" cy="4953000"/>
          </a:xfrm>
        </p:spPr>
        <p:txBody>
          <a:bodyPr>
            <a:noAutofit/>
          </a:bodyPr>
          <a:lstStyle/>
          <a:p>
            <a:r>
              <a:rPr lang="en-IN" sz="2400" dirty="0">
                <a:latin typeface="Times New Roman" panose="02020603050405020304" pitchFamily="18" charset="0"/>
                <a:cs typeface="Times New Roman" panose="02020603050405020304" pitchFamily="18" charset="0"/>
              </a:rPr>
              <a:t>INDIRECT TRANSMISSION</a:t>
            </a:r>
          </a:p>
          <a:p>
            <a:pPr marL="0" indent="0">
              <a:buNone/>
            </a:pPr>
            <a:r>
              <a:rPr lang="en-IN" sz="2400" dirty="0">
                <a:latin typeface="Times New Roman" panose="02020603050405020304" pitchFamily="18" charset="0"/>
                <a:cs typeface="Times New Roman" panose="02020603050405020304" pitchFamily="18" charset="0"/>
              </a:rPr>
              <a:t>1. Vehicle-borne</a:t>
            </a:r>
          </a:p>
          <a:p>
            <a:pPr marL="0" indent="0">
              <a:buNone/>
            </a:pPr>
            <a:r>
              <a:rPr lang="en-IN" sz="2400" dirty="0">
                <a:latin typeface="Times New Roman" panose="02020603050405020304" pitchFamily="18" charset="0"/>
                <a:cs typeface="Times New Roman" panose="02020603050405020304" pitchFamily="18" charset="0"/>
              </a:rPr>
              <a:t>2. Vector-borne</a:t>
            </a:r>
          </a:p>
          <a:p>
            <a:r>
              <a:rPr lang="en-IN" sz="2400" dirty="0">
                <a:latin typeface="Times New Roman" panose="02020603050405020304" pitchFamily="18" charset="0"/>
                <a:cs typeface="Times New Roman" panose="02020603050405020304" pitchFamily="18" charset="0"/>
              </a:rPr>
              <a:t>a. Mechanical</a:t>
            </a:r>
          </a:p>
          <a:p>
            <a:r>
              <a:rPr lang="en-IN" sz="2400" dirty="0">
                <a:latin typeface="Times New Roman" panose="02020603050405020304" pitchFamily="18" charset="0"/>
                <a:cs typeface="Times New Roman" panose="02020603050405020304" pitchFamily="18" charset="0"/>
              </a:rPr>
              <a:t>b. Biological</a:t>
            </a:r>
          </a:p>
          <a:p>
            <a:pPr marL="0" indent="0">
              <a:buNone/>
            </a:pPr>
            <a:r>
              <a:rPr lang="en-IN" sz="2400" dirty="0">
                <a:latin typeface="Times New Roman" panose="02020603050405020304" pitchFamily="18" charset="0"/>
                <a:cs typeface="Times New Roman" panose="02020603050405020304" pitchFamily="18" charset="0"/>
              </a:rPr>
              <a:t>3. Air-borne</a:t>
            </a:r>
          </a:p>
          <a:p>
            <a:r>
              <a:rPr lang="en-IN" sz="2400" dirty="0">
                <a:latin typeface="Times New Roman" panose="02020603050405020304" pitchFamily="18" charset="0"/>
                <a:cs typeface="Times New Roman" panose="02020603050405020304" pitchFamily="18" charset="0"/>
              </a:rPr>
              <a:t>a. Droplet nuclei</a:t>
            </a:r>
          </a:p>
          <a:p>
            <a:r>
              <a:rPr lang="en-IN" sz="2400" dirty="0">
                <a:latin typeface="Times New Roman" panose="02020603050405020304" pitchFamily="18" charset="0"/>
                <a:cs typeface="Times New Roman" panose="02020603050405020304" pitchFamily="18" charset="0"/>
              </a:rPr>
              <a:t>b. Dust</a:t>
            </a:r>
          </a:p>
          <a:p>
            <a:pPr marL="0" indent="0">
              <a:buNone/>
            </a:pPr>
            <a:r>
              <a:rPr lang="en-IN" sz="2400" dirty="0">
                <a:latin typeface="Times New Roman" panose="02020603050405020304" pitchFamily="18" charset="0"/>
                <a:cs typeface="Times New Roman" panose="02020603050405020304" pitchFamily="18" charset="0"/>
              </a:rPr>
              <a:t>4. Fomite-borne</a:t>
            </a:r>
          </a:p>
          <a:p>
            <a:pPr marL="0" indent="0">
              <a:buNone/>
            </a:pPr>
            <a:r>
              <a:rPr lang="en-US" sz="2400" dirty="0">
                <a:latin typeface="Times New Roman" panose="02020603050405020304" pitchFamily="18" charset="0"/>
                <a:cs typeface="Times New Roman" panose="02020603050405020304" pitchFamily="18" charset="0"/>
              </a:rPr>
              <a:t>5. Unclean hands and fingers</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721418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curtains"/>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689" y="0"/>
            <a:ext cx="8911687" cy="587745"/>
          </a:xfrm>
        </p:spPr>
        <p:txBody>
          <a:bodyPr>
            <a:normAutofit fontScale="90000"/>
          </a:bodyPr>
          <a:lstStyle/>
          <a:p>
            <a:pPr algn="ctr"/>
            <a:r>
              <a:rPr lang="en-IN" b="1" dirty="0">
                <a:latin typeface="Times New Roman" panose="02020603050405020304" pitchFamily="18" charset="0"/>
                <a:cs typeface="Times New Roman" panose="02020603050405020304" pitchFamily="18" charset="0"/>
              </a:rPr>
              <a:t>Successful parasitism</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699132" y="815248"/>
            <a:ext cx="8805479" cy="5095974"/>
          </a:xfrm>
        </p:spPr>
        <p:txBody>
          <a:bodyPr/>
          <a:lstStyle/>
          <a:p>
            <a:r>
              <a:rPr lang="en-US" sz="2400" dirty="0" smtClean="0">
                <a:latin typeface="Times New Roman" panose="02020603050405020304" pitchFamily="18" charset="0"/>
                <a:cs typeface="Times New Roman" panose="02020603050405020304" pitchFamily="18" charset="0"/>
              </a:rPr>
              <a:t>Four stages for successful parasitism:</a:t>
            </a:r>
          </a:p>
          <a:p>
            <a:pPr>
              <a:buFont typeface="Wingdings" panose="05000000000000000000" pitchFamily="2" charset="2"/>
              <a:buChar char="v"/>
            </a:pPr>
            <a:r>
              <a:rPr lang="en-IN" sz="2400" dirty="0" smtClean="0">
                <a:latin typeface="Times New Roman" panose="02020603050405020304" pitchFamily="18" charset="0"/>
                <a:cs typeface="Times New Roman" panose="02020603050405020304" pitchFamily="18" charset="0"/>
              </a:rPr>
              <a:t>Portal of entry</a:t>
            </a:r>
          </a:p>
          <a:p>
            <a:pPr>
              <a:buFont typeface="Wingdings" panose="05000000000000000000" pitchFamily="2" charset="2"/>
              <a:buChar char="v"/>
            </a:pPr>
            <a:r>
              <a:rPr lang="en-IN" sz="2400" dirty="0" smtClean="0">
                <a:latin typeface="Times New Roman" panose="02020603050405020304" pitchFamily="18" charset="0"/>
                <a:cs typeface="Times New Roman" panose="02020603050405020304" pitchFamily="18" charset="0"/>
              </a:rPr>
              <a:t>Site of election</a:t>
            </a:r>
          </a:p>
          <a:p>
            <a:pPr>
              <a:buFont typeface="Wingdings" panose="05000000000000000000" pitchFamily="2" charset="2"/>
              <a:buChar char="v"/>
            </a:pPr>
            <a:r>
              <a:rPr lang="en-IN" sz="2400" dirty="0" smtClean="0">
                <a:latin typeface="Times New Roman" panose="02020603050405020304" pitchFamily="18" charset="0"/>
                <a:cs typeface="Times New Roman" panose="02020603050405020304" pitchFamily="18" charset="0"/>
              </a:rPr>
              <a:t>Portal of exit</a:t>
            </a:r>
          </a:p>
          <a:p>
            <a:pPr>
              <a:buFont typeface="Wingdings" panose="05000000000000000000" pitchFamily="2" charset="2"/>
              <a:buChar char="v"/>
            </a:pPr>
            <a:r>
              <a:rPr lang="en-US" sz="2400" dirty="0" smtClean="0">
                <a:latin typeface="Times New Roman" panose="02020603050405020304" pitchFamily="18" charset="0"/>
                <a:cs typeface="Times New Roman" panose="02020603050405020304" pitchFamily="18" charset="0"/>
              </a:rPr>
              <a:t>After leaving the human body, the organism must survive in the external environment for sufficient period till a new host is found.</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81234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curtains"/>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latin typeface="Times New Roman" panose="02020603050405020304" pitchFamily="18" charset="0"/>
                <a:cs typeface="Times New Roman" panose="02020603050405020304" pitchFamily="18" charset="0"/>
              </a:rPr>
              <a:t>INCUBATION PERIOD</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957589" y="1506828"/>
            <a:ext cx="9547023" cy="4404394"/>
          </a:xfrm>
        </p:spPr>
        <p:txBody>
          <a:bodyPr>
            <a:normAutofit/>
          </a:bodyPr>
          <a:lstStyle/>
          <a:p>
            <a:r>
              <a:rPr lang="en-IN" sz="2400" dirty="0" smtClean="0">
                <a:latin typeface="Times New Roman" panose="02020603050405020304" pitchFamily="18" charset="0"/>
                <a:cs typeface="Times New Roman" panose="02020603050405020304" pitchFamily="18" charset="0"/>
              </a:rPr>
              <a:t>The time interval </a:t>
            </a:r>
            <a:r>
              <a:rPr lang="en-US" sz="2400" dirty="0" smtClean="0">
                <a:latin typeface="Times New Roman" panose="02020603050405020304" pitchFamily="18" charset="0"/>
                <a:cs typeface="Times New Roman" panose="02020603050405020304" pitchFamily="18" charset="0"/>
              </a:rPr>
              <a:t>between invasion by an infectious agent and appearance of the first sign or symptom of the disease in question</a:t>
            </a:r>
          </a:p>
          <a:p>
            <a:r>
              <a:rPr lang="en-IN" sz="2400" b="1" dirty="0" smtClean="0">
                <a:latin typeface="Times New Roman" panose="02020603050405020304" pitchFamily="18" charset="0"/>
                <a:cs typeface="Times New Roman" panose="02020603050405020304" pitchFamily="18" charset="0"/>
              </a:rPr>
              <a:t>Median incubation </a:t>
            </a:r>
            <a:r>
              <a:rPr lang="en-US" sz="2400" b="1" dirty="0" smtClean="0">
                <a:latin typeface="Times New Roman" panose="02020603050405020304" pitchFamily="18" charset="0"/>
                <a:cs typeface="Times New Roman" panose="02020603050405020304" pitchFamily="18" charset="0"/>
              </a:rPr>
              <a:t>period : </a:t>
            </a:r>
            <a:r>
              <a:rPr lang="en-US" sz="2400" dirty="0" smtClean="0">
                <a:latin typeface="Times New Roman" panose="02020603050405020304" pitchFamily="18" charset="0"/>
                <a:cs typeface="Times New Roman" panose="02020603050405020304" pitchFamily="18" charset="0"/>
              </a:rPr>
              <a:t>Defined </a:t>
            </a:r>
            <a:r>
              <a:rPr lang="en-US" sz="2400" dirty="0">
                <a:latin typeface="Times New Roman" panose="02020603050405020304" pitchFamily="18" charset="0"/>
                <a:cs typeface="Times New Roman" panose="02020603050405020304" pitchFamily="18" charset="0"/>
              </a:rPr>
              <a:t>as the time required for 50 per cent of </a:t>
            </a:r>
            <a:r>
              <a:rPr lang="en-US" sz="2400" dirty="0" smtClean="0">
                <a:latin typeface="Times New Roman" panose="02020603050405020304" pitchFamily="18" charset="0"/>
                <a:cs typeface="Times New Roman" panose="02020603050405020304" pitchFamily="18" charset="0"/>
              </a:rPr>
              <a:t>the cases </a:t>
            </a:r>
            <a:r>
              <a:rPr lang="en-US" sz="2400" dirty="0">
                <a:latin typeface="Times New Roman" panose="02020603050405020304" pitchFamily="18" charset="0"/>
                <a:cs typeface="Times New Roman" panose="02020603050405020304" pitchFamily="18" charset="0"/>
              </a:rPr>
              <a:t>to occur following exposure</a:t>
            </a:r>
            <a:r>
              <a:rPr lang="en-US" sz="2400" dirty="0" smtClean="0">
                <a:latin typeface="Times New Roman" panose="02020603050405020304" pitchFamily="18" charset="0"/>
                <a:cs typeface="Times New Roman" panose="02020603050405020304" pitchFamily="18" charset="0"/>
              </a:rPr>
              <a:t>.</a:t>
            </a:r>
          </a:p>
          <a:p>
            <a:r>
              <a:rPr lang="en-IN" sz="2400" b="1" dirty="0" smtClean="0">
                <a:latin typeface="Times New Roman" panose="02020603050405020304" pitchFamily="18" charset="0"/>
                <a:cs typeface="Times New Roman" panose="02020603050405020304" pitchFamily="18" charset="0"/>
              </a:rPr>
              <a:t>Latent period : </a:t>
            </a: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period from disease initiation to disease </a:t>
            </a:r>
            <a:r>
              <a:rPr lang="en-US" sz="2400" dirty="0" smtClean="0">
                <a:latin typeface="Times New Roman" panose="02020603050405020304" pitchFamily="18" charset="0"/>
                <a:cs typeface="Times New Roman" panose="02020603050405020304" pitchFamily="18" charset="0"/>
              </a:rPr>
              <a:t>detection.</a:t>
            </a:r>
          </a:p>
          <a:p>
            <a:r>
              <a:rPr lang="en-US" sz="2400" dirty="0">
                <a:latin typeface="Times New Roman" panose="02020603050405020304" pitchFamily="18" charset="0"/>
                <a:cs typeface="Times New Roman" panose="02020603050405020304" pitchFamily="18" charset="0"/>
              </a:rPr>
              <a:t>Incubation period is of fundamental importance </a:t>
            </a:r>
            <a:r>
              <a:rPr lang="en-US" sz="2400" dirty="0" smtClean="0">
                <a:latin typeface="Times New Roman" panose="02020603050405020304" pitchFamily="18" charset="0"/>
                <a:cs typeface="Times New Roman" panose="02020603050405020304" pitchFamily="18" charset="0"/>
              </a:rPr>
              <a:t>in </a:t>
            </a:r>
            <a:r>
              <a:rPr lang="en-IN" sz="2400" dirty="0" smtClean="0">
                <a:latin typeface="Times New Roman" panose="02020603050405020304" pitchFamily="18" charset="0"/>
                <a:cs typeface="Times New Roman" panose="02020603050405020304" pitchFamily="18" charset="0"/>
              </a:rPr>
              <a:t>epidemiological studies :</a:t>
            </a:r>
          </a:p>
          <a:p>
            <a:pPr>
              <a:buFont typeface="Wingdings" panose="05000000000000000000" pitchFamily="2" charset="2"/>
              <a:buChar char="Ø"/>
            </a:pPr>
            <a:r>
              <a:rPr lang="en-US" sz="2400" i="1" dirty="0">
                <a:latin typeface="Times New Roman" panose="02020603050405020304" pitchFamily="18" charset="0"/>
                <a:cs typeface="Times New Roman" panose="02020603050405020304" pitchFamily="18" charset="0"/>
              </a:rPr>
              <a:t>Tracing the </a:t>
            </a:r>
            <a:r>
              <a:rPr lang="en-US" sz="2400" dirty="0">
                <a:latin typeface="Times New Roman" panose="02020603050405020304" pitchFamily="18" charset="0"/>
                <a:cs typeface="Times New Roman" panose="02020603050405020304" pitchFamily="18" charset="0"/>
              </a:rPr>
              <a:t>source </a:t>
            </a:r>
            <a:r>
              <a:rPr lang="en-US" sz="2400" i="1" dirty="0">
                <a:latin typeface="Times New Roman" panose="02020603050405020304" pitchFamily="18" charset="0"/>
                <a:cs typeface="Times New Roman" panose="02020603050405020304" pitchFamily="18" charset="0"/>
              </a:rPr>
              <a:t>of </a:t>
            </a:r>
            <a:r>
              <a:rPr lang="en-US" sz="2400" i="1" dirty="0" smtClean="0">
                <a:latin typeface="Times New Roman" panose="02020603050405020304" pitchFamily="18" charset="0"/>
                <a:cs typeface="Times New Roman" panose="02020603050405020304" pitchFamily="18" charset="0"/>
              </a:rPr>
              <a:t>infection </a:t>
            </a:r>
            <a:r>
              <a:rPr lang="en-IN" sz="2400" i="1" dirty="0" smtClean="0">
                <a:latin typeface="Times New Roman" panose="02020603050405020304" pitchFamily="18" charset="0"/>
                <a:cs typeface="Times New Roman" panose="02020603050405020304" pitchFamily="18" charset="0"/>
              </a:rPr>
              <a:t>and </a:t>
            </a:r>
            <a:r>
              <a:rPr lang="en-IN" sz="2400" i="1" dirty="0">
                <a:latin typeface="Times New Roman" panose="02020603050405020304" pitchFamily="18" charset="0"/>
                <a:cs typeface="Times New Roman" panose="02020603050405020304" pitchFamily="18" charset="0"/>
              </a:rPr>
              <a:t>contacts</a:t>
            </a:r>
            <a:r>
              <a:rPr lang="en-IN" sz="2400" dirty="0" smtClean="0">
                <a:latin typeface="Times New Roman" panose="02020603050405020304" pitchFamily="18" charset="0"/>
                <a:cs typeface="Times New Roman" panose="02020603050405020304" pitchFamily="18" charset="0"/>
              </a:rPr>
              <a:t> </a:t>
            </a:r>
          </a:p>
          <a:p>
            <a:pPr>
              <a:buFont typeface="Wingdings" panose="05000000000000000000" pitchFamily="2" charset="2"/>
              <a:buChar char="Ø"/>
            </a:pPr>
            <a:r>
              <a:rPr lang="en-IN" sz="2400" i="1" dirty="0">
                <a:latin typeface="Times New Roman" panose="02020603050405020304" pitchFamily="18" charset="0"/>
                <a:cs typeface="Times New Roman" panose="02020603050405020304" pitchFamily="18" charset="0"/>
              </a:rPr>
              <a:t>Period of surveillance</a:t>
            </a:r>
            <a:endParaRPr lang="en-IN" sz="2400" dirty="0">
              <a:latin typeface="Times New Roman" panose="02020603050405020304" pitchFamily="18" charset="0"/>
              <a:cs typeface="Times New Roman" panose="02020603050405020304" pitchFamily="18" charset="0"/>
            </a:endParaRPr>
          </a:p>
          <a:p>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13025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curtains"/>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b="1" dirty="0"/>
              <a:t>Generation </a:t>
            </a:r>
            <a:r>
              <a:rPr lang="en-IN" b="1" dirty="0" smtClean="0"/>
              <a:t>time :</a:t>
            </a:r>
            <a:r>
              <a:rPr lang="en-IN" dirty="0" smtClean="0"/>
              <a:t>The </a:t>
            </a:r>
            <a:r>
              <a:rPr lang="en-IN" dirty="0"/>
              <a:t>interval of </a:t>
            </a:r>
            <a:r>
              <a:rPr lang="en-IN" dirty="0" smtClean="0"/>
              <a:t>time </a:t>
            </a:r>
            <a:r>
              <a:rPr lang="en-US" dirty="0" smtClean="0"/>
              <a:t>between </a:t>
            </a:r>
            <a:r>
              <a:rPr lang="en-US" dirty="0"/>
              <a:t>receipt of infection by a host and </a:t>
            </a:r>
            <a:r>
              <a:rPr lang="en-US" dirty="0" smtClean="0"/>
              <a:t>maximal </a:t>
            </a:r>
            <a:r>
              <a:rPr lang="en-IN" dirty="0" smtClean="0"/>
              <a:t>infectivity </a:t>
            </a:r>
            <a:r>
              <a:rPr lang="en-IN" dirty="0"/>
              <a:t>of that </a:t>
            </a:r>
            <a:r>
              <a:rPr lang="en-IN" dirty="0" smtClean="0"/>
              <a:t>host.</a:t>
            </a:r>
          </a:p>
          <a:p>
            <a:r>
              <a:rPr lang="en-IN" b="1" dirty="0"/>
              <a:t>Communicable </a:t>
            </a:r>
            <a:r>
              <a:rPr lang="en-IN" b="1" dirty="0" smtClean="0"/>
              <a:t>period :</a:t>
            </a:r>
            <a:r>
              <a:rPr lang="en-IN" dirty="0" smtClean="0"/>
              <a:t>The </a:t>
            </a:r>
            <a:r>
              <a:rPr lang="en-IN" dirty="0"/>
              <a:t>time </a:t>
            </a:r>
            <a:r>
              <a:rPr lang="en-IN" dirty="0" smtClean="0"/>
              <a:t>during </a:t>
            </a:r>
            <a:r>
              <a:rPr lang="en-US" dirty="0" smtClean="0"/>
              <a:t>which </a:t>
            </a:r>
            <a:r>
              <a:rPr lang="en-US" dirty="0"/>
              <a:t>an infectious agent may be transferred directly </a:t>
            </a:r>
            <a:r>
              <a:rPr lang="en-US" dirty="0" smtClean="0"/>
              <a:t>or indirectly </a:t>
            </a:r>
            <a:r>
              <a:rPr lang="en-US" dirty="0"/>
              <a:t>from an infected person to another person, </a:t>
            </a:r>
            <a:r>
              <a:rPr lang="en-US" dirty="0" smtClean="0"/>
              <a:t>from an </a:t>
            </a:r>
            <a:r>
              <a:rPr lang="en-US" dirty="0"/>
              <a:t>infected animal to man, or from an infected person to </a:t>
            </a:r>
            <a:r>
              <a:rPr lang="en-US" dirty="0" smtClean="0"/>
              <a:t>an </a:t>
            </a:r>
            <a:r>
              <a:rPr lang="en-IN" dirty="0" smtClean="0"/>
              <a:t>animal</a:t>
            </a:r>
            <a:r>
              <a:rPr lang="en-IN" dirty="0"/>
              <a:t>, including </a:t>
            </a:r>
            <a:r>
              <a:rPr lang="en-IN" dirty="0" smtClean="0"/>
              <a:t>arthropods.</a:t>
            </a:r>
          </a:p>
          <a:p>
            <a:r>
              <a:rPr lang="en-IN" b="1" dirty="0"/>
              <a:t>Secondary attack </a:t>
            </a:r>
            <a:r>
              <a:rPr lang="en-IN" b="1" dirty="0" smtClean="0"/>
              <a:t>rate :</a:t>
            </a:r>
            <a:r>
              <a:rPr lang="en-IN" dirty="0" smtClean="0"/>
              <a:t>The </a:t>
            </a:r>
            <a:r>
              <a:rPr lang="en-IN" dirty="0"/>
              <a:t>number </a:t>
            </a:r>
            <a:r>
              <a:rPr lang="en-IN" dirty="0" smtClean="0"/>
              <a:t>of </a:t>
            </a:r>
            <a:r>
              <a:rPr lang="en-US" dirty="0" smtClean="0"/>
              <a:t>exposed </a:t>
            </a:r>
            <a:r>
              <a:rPr lang="en-US" dirty="0"/>
              <a:t>persons developing the disease within the range </a:t>
            </a:r>
            <a:r>
              <a:rPr lang="en-US" dirty="0" smtClean="0"/>
              <a:t>of the </a:t>
            </a:r>
            <a:r>
              <a:rPr lang="en-US" dirty="0"/>
              <a:t>incubation period, following exposure to the </a:t>
            </a:r>
            <a:r>
              <a:rPr lang="en-US" dirty="0" smtClean="0"/>
              <a:t>primary </a:t>
            </a:r>
            <a:r>
              <a:rPr lang="en-IN" dirty="0" smtClean="0"/>
              <a:t>case.</a:t>
            </a:r>
          </a:p>
          <a:p>
            <a:endParaRPr lang="en-IN" dirty="0" smtClean="0"/>
          </a:p>
          <a:p>
            <a:endParaRPr lang="en-IN" dirty="0"/>
          </a:p>
        </p:txBody>
      </p:sp>
    </p:spTree>
    <p:extLst>
      <p:ext uri="{BB962C8B-B14F-4D97-AF65-F5344CB8AC3E}">
        <p14:creationId xmlns:p14="http://schemas.microsoft.com/office/powerpoint/2010/main" val="29623506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curtains"/>
      </p:transition>
    </mc:Choice>
    <mc:Fallback xmlns="">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latin typeface="Times New Roman" panose="02020603050405020304" pitchFamily="18" charset="0"/>
                <a:cs typeface="Times New Roman" panose="02020603050405020304" pitchFamily="18" charset="0"/>
              </a:rPr>
              <a:t>HOST DEFENCES</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IN" dirty="0"/>
              <a:t>Active immunity</a:t>
            </a:r>
          </a:p>
          <a:p>
            <a:pPr>
              <a:buFont typeface="Wingdings" panose="05000000000000000000" pitchFamily="2" charset="2"/>
              <a:buChar char="v"/>
            </a:pPr>
            <a:r>
              <a:rPr lang="en-IN" dirty="0" smtClean="0"/>
              <a:t> </a:t>
            </a:r>
            <a:r>
              <a:rPr lang="en-IN" dirty="0" err="1"/>
              <a:t>Humoral</a:t>
            </a:r>
            <a:r>
              <a:rPr lang="en-IN" dirty="0"/>
              <a:t> immunity</a:t>
            </a:r>
          </a:p>
          <a:p>
            <a:pPr>
              <a:buFont typeface="Wingdings" panose="05000000000000000000" pitchFamily="2" charset="2"/>
              <a:buChar char="v"/>
            </a:pPr>
            <a:r>
              <a:rPr lang="en-IN" dirty="0" smtClean="0"/>
              <a:t>Cellular </a:t>
            </a:r>
            <a:r>
              <a:rPr lang="en-IN" dirty="0"/>
              <a:t>immunity</a:t>
            </a:r>
          </a:p>
          <a:p>
            <a:pPr>
              <a:buFont typeface="Wingdings" panose="05000000000000000000" pitchFamily="2" charset="2"/>
              <a:buChar char="v"/>
            </a:pPr>
            <a:r>
              <a:rPr lang="en-US" dirty="0" smtClean="0"/>
              <a:t> </a:t>
            </a:r>
            <a:r>
              <a:rPr lang="en-US" dirty="0"/>
              <a:t>Combination of the above.</a:t>
            </a:r>
          </a:p>
          <a:p>
            <a:r>
              <a:rPr lang="en-IN" dirty="0" smtClean="0"/>
              <a:t> </a:t>
            </a:r>
            <a:r>
              <a:rPr lang="en-IN" dirty="0"/>
              <a:t>Passive immunity</a:t>
            </a:r>
          </a:p>
          <a:p>
            <a:pPr>
              <a:buFont typeface="Wingdings" panose="05000000000000000000" pitchFamily="2" charset="2"/>
              <a:buChar char="v"/>
            </a:pPr>
            <a:r>
              <a:rPr lang="en-IN" dirty="0" smtClean="0"/>
              <a:t> </a:t>
            </a:r>
            <a:r>
              <a:rPr lang="en-IN" dirty="0"/>
              <a:t>Normal human </a:t>
            </a:r>
            <a:r>
              <a:rPr lang="en-IN" dirty="0" err="1"/>
              <a:t>lg</a:t>
            </a:r>
            <a:endParaRPr lang="en-IN" dirty="0"/>
          </a:p>
          <a:p>
            <a:pPr>
              <a:buFont typeface="Wingdings" panose="05000000000000000000" pitchFamily="2" charset="2"/>
              <a:buChar char="v"/>
            </a:pPr>
            <a:r>
              <a:rPr lang="en-IN" dirty="0" smtClean="0"/>
              <a:t> </a:t>
            </a:r>
            <a:r>
              <a:rPr lang="en-IN" dirty="0"/>
              <a:t>Specific human </a:t>
            </a:r>
            <a:r>
              <a:rPr lang="en-IN" dirty="0" err="1"/>
              <a:t>lg</a:t>
            </a:r>
            <a:endParaRPr lang="en-IN" dirty="0"/>
          </a:p>
          <a:p>
            <a:pPr>
              <a:buFont typeface="Wingdings" panose="05000000000000000000" pitchFamily="2" charset="2"/>
              <a:buChar char="v"/>
            </a:pPr>
            <a:r>
              <a:rPr lang="en-IN" dirty="0" smtClean="0"/>
              <a:t> </a:t>
            </a:r>
            <a:r>
              <a:rPr lang="en-IN" dirty="0"/>
              <a:t>Animal antitoxins or antisera.</a:t>
            </a:r>
          </a:p>
        </p:txBody>
      </p:sp>
    </p:spTree>
    <p:extLst>
      <p:ext uri="{BB962C8B-B14F-4D97-AF65-F5344CB8AC3E}">
        <p14:creationId xmlns:p14="http://schemas.microsoft.com/office/powerpoint/2010/main" val="38135239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curtains"/>
      </p:transition>
    </mc:Choice>
    <mc:Fallback xmlns="">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a:latin typeface="Times New Roman" panose="02020603050405020304" pitchFamily="18" charset="0"/>
                <a:cs typeface="Times New Roman" panose="02020603050405020304" pitchFamily="18" charset="0"/>
              </a:rPr>
              <a:t>IMMUNIZING AGENTS</a:t>
            </a:r>
          </a:p>
        </p:txBody>
      </p:sp>
      <p:sp>
        <p:nvSpPr>
          <p:cNvPr id="3" name="Content Placeholder 2"/>
          <p:cNvSpPr>
            <a:spLocks noGrp="1"/>
          </p:cNvSpPr>
          <p:nvPr>
            <p:ph idx="1"/>
          </p:nvPr>
        </p:nvSpPr>
        <p:spPr/>
        <p:txBody>
          <a:bodyPr>
            <a:noAutofit/>
          </a:bodyPr>
          <a:lstStyle/>
          <a:p>
            <a:r>
              <a:rPr lang="en-US" sz="2400" dirty="0">
                <a:latin typeface="Times New Roman" panose="02020603050405020304" pitchFamily="18" charset="0"/>
                <a:cs typeface="Times New Roman" panose="02020603050405020304" pitchFamily="18" charset="0"/>
              </a:rPr>
              <a:t>The immunizing agents may be classified as </a:t>
            </a:r>
            <a:r>
              <a:rPr lang="en-US" sz="2400" dirty="0" smtClean="0">
                <a:latin typeface="Times New Roman" panose="02020603050405020304" pitchFamily="18" charset="0"/>
                <a:cs typeface="Times New Roman" panose="02020603050405020304" pitchFamily="18" charset="0"/>
              </a:rPr>
              <a:t>vaccines,</a:t>
            </a:r>
            <a:r>
              <a:rPr lang="en-IN" sz="2400" dirty="0" err="1" smtClean="0">
                <a:latin typeface="Times New Roman" panose="02020603050405020304" pitchFamily="18" charset="0"/>
                <a:cs typeface="Times New Roman" panose="02020603050405020304" pitchFamily="18" charset="0"/>
              </a:rPr>
              <a:t>immunoglobulins</a:t>
            </a:r>
            <a:r>
              <a:rPr lang="en-IN" sz="2400" dirty="0" smtClean="0">
                <a:latin typeface="Times New Roman" panose="02020603050405020304" pitchFamily="18" charset="0"/>
                <a:cs typeface="Times New Roman" panose="02020603050405020304" pitchFamily="18" charset="0"/>
              </a:rPr>
              <a:t> </a:t>
            </a:r>
            <a:r>
              <a:rPr lang="en-IN" sz="2400" dirty="0">
                <a:latin typeface="Times New Roman" panose="02020603050405020304" pitchFamily="18" charset="0"/>
                <a:cs typeface="Times New Roman" panose="02020603050405020304" pitchFamily="18" charset="0"/>
              </a:rPr>
              <a:t>and antisera</a:t>
            </a:r>
            <a:r>
              <a:rPr lang="en-IN" sz="2400" dirty="0" smtClean="0">
                <a:latin typeface="Times New Roman" panose="02020603050405020304" pitchFamily="18" charset="0"/>
                <a:cs typeface="Times New Roman" panose="02020603050405020304" pitchFamily="18" charset="0"/>
              </a:rPr>
              <a:t>.</a:t>
            </a:r>
            <a:endParaRPr lang="en-IN" sz="2400" dirty="0">
              <a:latin typeface="Times New Roman" panose="02020603050405020304" pitchFamily="18" charset="0"/>
              <a:cs typeface="Times New Roman" panose="02020603050405020304" pitchFamily="18" charset="0"/>
            </a:endParaRPr>
          </a:p>
          <a:p>
            <a:r>
              <a:rPr lang="en-US" sz="2400" b="1" i="1" dirty="0">
                <a:latin typeface="Times New Roman" panose="02020603050405020304" pitchFamily="18" charset="0"/>
                <a:cs typeface="Times New Roman" panose="02020603050405020304" pitchFamily="18" charset="0"/>
              </a:rPr>
              <a:t>Vaccine</a:t>
            </a:r>
            <a:r>
              <a:rPr lang="en-US" sz="2400" dirty="0">
                <a:latin typeface="Times New Roman" panose="02020603050405020304" pitchFamily="18" charset="0"/>
                <a:cs typeface="Times New Roman" panose="02020603050405020304" pitchFamily="18" charset="0"/>
              </a:rPr>
              <a:t> is an </a:t>
            </a:r>
            <a:r>
              <a:rPr lang="en-US" sz="2400" dirty="0" err="1">
                <a:latin typeface="Times New Roman" panose="02020603050405020304" pitchFamily="18" charset="0"/>
                <a:cs typeface="Times New Roman" panose="02020603050405020304" pitchFamily="18" charset="0"/>
              </a:rPr>
              <a:t>immuno</a:t>
            </a:r>
            <a:r>
              <a:rPr lang="en-US" sz="2400" dirty="0">
                <a:latin typeface="Times New Roman" panose="02020603050405020304" pitchFamily="18" charset="0"/>
                <a:cs typeface="Times New Roman" panose="02020603050405020304" pitchFamily="18" charset="0"/>
              </a:rPr>
              <a:t>-biological </a:t>
            </a:r>
            <a:r>
              <a:rPr lang="en-US" sz="2400" dirty="0" smtClean="0">
                <a:latin typeface="Times New Roman" panose="02020603050405020304" pitchFamily="18" charset="0"/>
                <a:cs typeface="Times New Roman" panose="02020603050405020304" pitchFamily="18" charset="0"/>
              </a:rPr>
              <a:t>substance.</a:t>
            </a:r>
          </a:p>
          <a:p>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designed </a:t>
            </a:r>
            <a:r>
              <a:rPr lang="en-US" sz="2400" dirty="0" smtClean="0">
                <a:latin typeface="Times New Roman" panose="02020603050405020304" pitchFamily="18" charset="0"/>
                <a:cs typeface="Times New Roman" panose="02020603050405020304" pitchFamily="18" charset="0"/>
              </a:rPr>
              <a:t>to produce </a:t>
            </a:r>
            <a:r>
              <a:rPr lang="en-US" sz="2400" dirty="0">
                <a:latin typeface="Times New Roman" panose="02020603050405020304" pitchFamily="18" charset="0"/>
                <a:cs typeface="Times New Roman" panose="02020603050405020304" pitchFamily="18" charset="0"/>
              </a:rPr>
              <a:t>specific protection against a given disease. </a:t>
            </a:r>
          </a:p>
          <a:p>
            <a:r>
              <a:rPr lang="en-US" sz="2400" dirty="0" smtClean="0">
                <a:latin typeface="Times New Roman" panose="02020603050405020304" pitchFamily="18" charset="0"/>
                <a:cs typeface="Times New Roman" panose="02020603050405020304" pitchFamily="18" charset="0"/>
              </a:rPr>
              <a:t>It</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stimulates </a:t>
            </a:r>
            <a:r>
              <a:rPr lang="en-US" sz="2400" dirty="0">
                <a:latin typeface="Times New Roman" panose="02020603050405020304" pitchFamily="18" charset="0"/>
                <a:cs typeface="Times New Roman" panose="02020603050405020304" pitchFamily="18" charset="0"/>
              </a:rPr>
              <a:t>the production of protective antibody and </a:t>
            </a:r>
            <a:r>
              <a:rPr lang="en-US" sz="2400" dirty="0" smtClean="0">
                <a:latin typeface="Times New Roman" panose="02020603050405020304" pitchFamily="18" charset="0"/>
                <a:cs typeface="Times New Roman" panose="02020603050405020304" pitchFamily="18" charset="0"/>
              </a:rPr>
              <a:t>other immune </a:t>
            </a:r>
            <a:r>
              <a:rPr lang="en-US" sz="2400" dirty="0">
                <a:latin typeface="Times New Roman" panose="02020603050405020304" pitchFamily="18" charset="0"/>
                <a:cs typeface="Times New Roman" panose="02020603050405020304" pitchFamily="18" charset="0"/>
              </a:rPr>
              <a:t>mechanisms. </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Vaccines </a:t>
            </a:r>
            <a:r>
              <a:rPr lang="en-US" sz="2400" dirty="0">
                <a:latin typeface="Times New Roman" panose="02020603050405020304" pitchFamily="18" charset="0"/>
                <a:cs typeface="Times New Roman" panose="02020603050405020304" pitchFamily="18" charset="0"/>
              </a:rPr>
              <a:t>may be prepared from </a:t>
            </a:r>
            <a:r>
              <a:rPr lang="en-US" sz="2400" dirty="0" smtClean="0">
                <a:latin typeface="Times New Roman" panose="02020603050405020304" pitchFamily="18" charset="0"/>
                <a:cs typeface="Times New Roman" panose="02020603050405020304" pitchFamily="18" charset="0"/>
              </a:rPr>
              <a:t>live modified </a:t>
            </a:r>
            <a:r>
              <a:rPr lang="en-US" sz="2400" dirty="0">
                <a:latin typeface="Times New Roman" panose="02020603050405020304" pitchFamily="18" charset="0"/>
                <a:cs typeface="Times New Roman" panose="02020603050405020304" pitchFamily="18" charset="0"/>
              </a:rPr>
              <a:t>organisms, inactivated or killed </a:t>
            </a:r>
            <a:r>
              <a:rPr lang="en-US" sz="2400" dirty="0" smtClean="0">
                <a:latin typeface="Times New Roman" panose="02020603050405020304" pitchFamily="18" charset="0"/>
                <a:cs typeface="Times New Roman" panose="02020603050405020304" pitchFamily="18" charset="0"/>
              </a:rPr>
              <a:t>organisms, extracted </a:t>
            </a:r>
            <a:r>
              <a:rPr lang="en-US" sz="2400" dirty="0">
                <a:latin typeface="Times New Roman" panose="02020603050405020304" pitchFamily="18" charset="0"/>
                <a:cs typeface="Times New Roman" panose="02020603050405020304" pitchFamily="18" charset="0"/>
              </a:rPr>
              <a:t>cellular fractions, toxoids or combination of these.</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591397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curtains"/>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9143" y="165253"/>
            <a:ext cx="9679236" cy="980501"/>
          </a:xfrm>
        </p:spPr>
        <p:txBody>
          <a:bodyPr>
            <a:normAutofit fontScale="90000"/>
          </a:bodyPr>
          <a:lstStyle/>
          <a:p>
            <a:pPr algn="ctr"/>
            <a:r>
              <a:rPr lang="en-IN" sz="4000" b="1" u="sng" dirty="0" smtClean="0">
                <a:latin typeface="Times New Roman" panose="02020603050405020304" pitchFamily="18" charset="0"/>
                <a:cs typeface="Times New Roman" panose="02020603050405020304" pitchFamily="18" charset="0"/>
              </a:rPr>
              <a:t>TOOLS OF MEASUREMENT</a:t>
            </a:r>
            <a:r>
              <a:rPr lang="en-IN" b="1" dirty="0" smtClean="0"/>
              <a:t/>
            </a:r>
            <a:br>
              <a:rPr lang="en-IN" b="1" dirty="0" smtClean="0"/>
            </a:br>
            <a:endParaRPr lang="en-IN" dirty="0"/>
          </a:p>
        </p:txBody>
      </p:sp>
      <p:sp>
        <p:nvSpPr>
          <p:cNvPr id="3" name="Content Placeholder 2"/>
          <p:cNvSpPr>
            <a:spLocks noGrp="1"/>
          </p:cNvSpPr>
          <p:nvPr>
            <p:ph idx="1"/>
          </p:nvPr>
        </p:nvSpPr>
        <p:spPr>
          <a:xfrm>
            <a:off x="220337" y="1167788"/>
            <a:ext cx="11133463" cy="5343181"/>
          </a:xfrm>
        </p:spPr>
        <p:txBody>
          <a:bodyPr>
            <a:normAutofit/>
          </a:bodyPr>
          <a:lstStyle/>
          <a:p>
            <a:pPr marL="0" indent="0">
              <a:buNone/>
            </a:pPr>
            <a:r>
              <a:rPr lang="en-IN" sz="2400" dirty="0" smtClean="0">
                <a:latin typeface="Times New Roman" panose="02020603050405020304" pitchFamily="18" charset="0"/>
                <a:cs typeface="Times New Roman" panose="02020603050405020304" pitchFamily="18" charset="0"/>
              </a:rPr>
              <a:t> </a:t>
            </a:r>
            <a:r>
              <a:rPr lang="en-IN" sz="2400" b="1" dirty="0" smtClean="0">
                <a:latin typeface="Times New Roman" panose="02020603050405020304" pitchFamily="18" charset="0"/>
                <a:cs typeface="Times New Roman" panose="02020603050405020304" pitchFamily="18" charset="0"/>
              </a:rPr>
              <a:t>Rates</a:t>
            </a:r>
            <a:r>
              <a:rPr lang="en-IN"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 rate measures the occurrence of some particular </a:t>
            </a:r>
            <a:r>
              <a:rPr lang="en-US" sz="2400" dirty="0" smtClean="0">
                <a:latin typeface="Times New Roman" panose="02020603050405020304" pitchFamily="18" charset="0"/>
                <a:cs typeface="Times New Roman" panose="02020603050405020304" pitchFamily="18" charset="0"/>
              </a:rPr>
              <a:t>event (development </a:t>
            </a:r>
            <a:r>
              <a:rPr lang="en-US" sz="2400" dirty="0">
                <a:latin typeface="Times New Roman" panose="02020603050405020304" pitchFamily="18" charset="0"/>
                <a:cs typeface="Times New Roman" panose="02020603050405020304" pitchFamily="18" charset="0"/>
              </a:rPr>
              <a:t>of disease or the occurrence of death) in </a:t>
            </a:r>
            <a:r>
              <a:rPr lang="en-US" sz="2400" dirty="0" smtClean="0">
                <a:latin typeface="Times New Roman" panose="02020603050405020304" pitchFamily="18" charset="0"/>
                <a:cs typeface="Times New Roman" panose="02020603050405020304" pitchFamily="18" charset="0"/>
              </a:rPr>
              <a:t>a population </a:t>
            </a:r>
            <a:r>
              <a:rPr lang="en-US" sz="2400" dirty="0">
                <a:latin typeface="Times New Roman" panose="02020603050405020304" pitchFamily="18" charset="0"/>
                <a:cs typeface="Times New Roman" panose="02020603050405020304" pitchFamily="18" charset="0"/>
              </a:rPr>
              <a:t>during a given time period. It is a statement </a:t>
            </a:r>
            <a:r>
              <a:rPr lang="en-US" sz="2400" dirty="0" smtClean="0">
                <a:latin typeface="Times New Roman" panose="02020603050405020304" pitchFamily="18" charset="0"/>
                <a:cs typeface="Times New Roman" panose="02020603050405020304" pitchFamily="18" charset="0"/>
              </a:rPr>
              <a:t>of the </a:t>
            </a:r>
            <a:r>
              <a:rPr lang="en-US" sz="2400" dirty="0">
                <a:latin typeface="Times New Roman" panose="02020603050405020304" pitchFamily="18" charset="0"/>
                <a:cs typeface="Times New Roman" panose="02020603050405020304" pitchFamily="18" charset="0"/>
              </a:rPr>
              <a:t>risk of developing a </a:t>
            </a:r>
            <a:r>
              <a:rPr lang="en-US" sz="2400" dirty="0" smtClean="0">
                <a:latin typeface="Times New Roman" panose="02020603050405020304" pitchFamily="18" charset="0"/>
                <a:cs typeface="Times New Roman" panose="02020603050405020304" pitchFamily="18" charset="0"/>
              </a:rPr>
              <a:t>condition.</a:t>
            </a:r>
          </a:p>
          <a:p>
            <a:pPr marL="0" indent="0">
              <a:buNone/>
            </a:pPr>
            <a:r>
              <a:rPr lang="en-US" sz="2400" dirty="0">
                <a:latin typeface="Times New Roman" panose="02020603050405020304" pitchFamily="18" charset="0"/>
                <a:cs typeface="Times New Roman" panose="02020603050405020304" pitchFamily="18" charset="0"/>
              </a:rPr>
              <a:t>The various categories of rates are </a:t>
            </a:r>
            <a:r>
              <a:rPr lang="en-US" sz="2400" dirty="0" smtClean="0">
                <a:latin typeface="Times New Roman" panose="02020603050405020304" pitchFamily="18" charset="0"/>
                <a:cs typeface="Times New Roman" panose="02020603050405020304" pitchFamily="18" charset="0"/>
              </a:rPr>
              <a:t>:</a:t>
            </a:r>
          </a:p>
          <a:p>
            <a:r>
              <a:rPr lang="en-US" sz="2400" dirty="0" smtClean="0">
                <a:latin typeface="Times New Roman" panose="02020603050405020304" pitchFamily="18" charset="0"/>
                <a:cs typeface="Times New Roman" panose="02020603050405020304" pitchFamily="18" charset="0"/>
              </a:rPr>
              <a:t>Crude </a:t>
            </a:r>
            <a:r>
              <a:rPr lang="en-US" sz="2400" dirty="0">
                <a:latin typeface="Times New Roman" panose="02020603050405020304" pitchFamily="18" charset="0"/>
                <a:cs typeface="Times New Roman" panose="02020603050405020304" pitchFamily="18" charset="0"/>
              </a:rPr>
              <a:t>rates: These are the actual observed rates </a:t>
            </a:r>
            <a:r>
              <a:rPr lang="en-US" sz="2400" dirty="0" smtClean="0">
                <a:latin typeface="Times New Roman" panose="02020603050405020304" pitchFamily="18" charset="0"/>
                <a:cs typeface="Times New Roman" panose="02020603050405020304" pitchFamily="18" charset="0"/>
              </a:rPr>
              <a:t>such as </a:t>
            </a:r>
            <a:r>
              <a:rPr lang="en-US" sz="2400" dirty="0">
                <a:latin typeface="Times New Roman" panose="02020603050405020304" pitchFamily="18" charset="0"/>
                <a:cs typeface="Times New Roman" panose="02020603050405020304" pitchFamily="18" charset="0"/>
              </a:rPr>
              <a:t>the birth and death rates. Crude rates are </a:t>
            </a:r>
            <a:r>
              <a:rPr lang="en-US" sz="2400" dirty="0" smtClean="0">
                <a:latin typeface="Times New Roman" panose="02020603050405020304" pitchFamily="18" charset="0"/>
                <a:cs typeface="Times New Roman" panose="02020603050405020304" pitchFamily="18" charset="0"/>
              </a:rPr>
              <a:t>also </a:t>
            </a:r>
            <a:r>
              <a:rPr lang="en-IN" sz="2400" dirty="0" smtClean="0">
                <a:latin typeface="Times New Roman" panose="02020603050405020304" pitchFamily="18" charset="0"/>
                <a:cs typeface="Times New Roman" panose="02020603050405020304" pitchFamily="18" charset="0"/>
              </a:rPr>
              <a:t>known </a:t>
            </a:r>
            <a:r>
              <a:rPr lang="en-IN" sz="2400" dirty="0">
                <a:latin typeface="Times New Roman" panose="02020603050405020304" pitchFamily="18" charset="0"/>
                <a:cs typeface="Times New Roman" panose="02020603050405020304" pitchFamily="18" charset="0"/>
              </a:rPr>
              <a:t>as unstandardized rates.</a:t>
            </a:r>
          </a:p>
          <a:p>
            <a:r>
              <a:rPr lang="en-US" sz="2400" dirty="0" smtClean="0">
                <a:latin typeface="Times New Roman" panose="02020603050405020304" pitchFamily="18" charset="0"/>
                <a:cs typeface="Times New Roman" panose="02020603050405020304" pitchFamily="18" charset="0"/>
              </a:rPr>
              <a:t>Specific </a:t>
            </a:r>
            <a:r>
              <a:rPr lang="en-US" sz="2400" dirty="0">
                <a:latin typeface="Times New Roman" panose="02020603050405020304" pitchFamily="18" charset="0"/>
                <a:cs typeface="Times New Roman" panose="02020603050405020304" pitchFamily="18" charset="0"/>
              </a:rPr>
              <a:t>rates: These are the actual observed rates </a:t>
            </a:r>
            <a:r>
              <a:rPr lang="en-US" sz="2400" dirty="0" smtClean="0">
                <a:latin typeface="Times New Roman" panose="02020603050405020304" pitchFamily="18" charset="0"/>
                <a:cs typeface="Times New Roman" panose="02020603050405020304" pitchFamily="18" charset="0"/>
              </a:rPr>
              <a:t>due to </a:t>
            </a:r>
            <a:r>
              <a:rPr lang="en-US" sz="2400" dirty="0">
                <a:latin typeface="Times New Roman" panose="02020603050405020304" pitchFamily="18" charset="0"/>
                <a:cs typeface="Times New Roman" panose="02020603050405020304" pitchFamily="18" charset="0"/>
              </a:rPr>
              <a:t>specific causes (e.g., tuberculosis); or occurring </a:t>
            </a:r>
            <a:r>
              <a:rPr lang="en-US" sz="2400" dirty="0" smtClean="0">
                <a:latin typeface="Times New Roman" panose="02020603050405020304" pitchFamily="18" charset="0"/>
                <a:cs typeface="Times New Roman" panose="02020603050405020304" pitchFamily="18" charset="0"/>
              </a:rPr>
              <a:t>in specific </a:t>
            </a:r>
            <a:r>
              <a:rPr lang="en-US" sz="2400" dirty="0">
                <a:latin typeface="Times New Roman" panose="02020603050405020304" pitchFamily="18" charset="0"/>
                <a:cs typeface="Times New Roman" panose="02020603050405020304" pitchFamily="18" charset="0"/>
              </a:rPr>
              <a:t>groups (e.g., age-sex groups) or </a:t>
            </a:r>
            <a:r>
              <a:rPr lang="en-US" sz="2400" dirty="0" smtClean="0">
                <a:latin typeface="Times New Roman" panose="02020603050405020304" pitchFamily="18" charset="0"/>
                <a:cs typeface="Times New Roman" panose="02020603050405020304" pitchFamily="18" charset="0"/>
              </a:rPr>
              <a:t>during specific </a:t>
            </a:r>
            <a:r>
              <a:rPr lang="en-US" sz="2400" dirty="0">
                <a:latin typeface="Times New Roman" panose="02020603050405020304" pitchFamily="18" charset="0"/>
                <a:cs typeface="Times New Roman" panose="02020603050405020304" pitchFamily="18" charset="0"/>
              </a:rPr>
              <a:t>time periods (e.g., annual, monthly or </a:t>
            </a:r>
            <a:r>
              <a:rPr lang="en-US" sz="2400" dirty="0" smtClean="0">
                <a:latin typeface="Times New Roman" panose="02020603050405020304" pitchFamily="18" charset="0"/>
                <a:cs typeface="Times New Roman" panose="02020603050405020304" pitchFamily="18" charset="0"/>
              </a:rPr>
              <a:t>weekly </a:t>
            </a:r>
            <a:r>
              <a:rPr lang="en-IN" sz="2400" dirty="0" smtClean="0">
                <a:latin typeface="Times New Roman" panose="02020603050405020304" pitchFamily="18" charset="0"/>
                <a:cs typeface="Times New Roman" panose="02020603050405020304" pitchFamily="18" charset="0"/>
              </a:rPr>
              <a:t>rates</a:t>
            </a:r>
            <a:r>
              <a:rPr lang="en-IN" sz="2400" dirty="0">
                <a:latin typeface="Times New Roman" panose="02020603050405020304" pitchFamily="18" charset="0"/>
                <a:cs typeface="Times New Roman" panose="02020603050405020304" pitchFamily="18" charset="0"/>
              </a:rPr>
              <a:t>).</a:t>
            </a:r>
          </a:p>
          <a:p>
            <a:r>
              <a:rPr lang="en-US" sz="2400" dirty="0" smtClean="0">
                <a:latin typeface="Times New Roman" panose="02020603050405020304" pitchFamily="18" charset="0"/>
                <a:cs typeface="Times New Roman" panose="02020603050405020304" pitchFamily="18" charset="0"/>
              </a:rPr>
              <a:t>Standardized </a:t>
            </a:r>
            <a:r>
              <a:rPr lang="en-US" sz="2400" dirty="0">
                <a:latin typeface="Times New Roman" panose="02020603050405020304" pitchFamily="18" charset="0"/>
                <a:cs typeface="Times New Roman" panose="02020603050405020304" pitchFamily="18" charset="0"/>
              </a:rPr>
              <a:t>rates: These are obtained by direct </a:t>
            </a:r>
            <a:r>
              <a:rPr lang="en-US" sz="2400" dirty="0" smtClean="0">
                <a:latin typeface="Times New Roman" panose="02020603050405020304" pitchFamily="18" charset="0"/>
                <a:cs typeface="Times New Roman" panose="02020603050405020304" pitchFamily="18" charset="0"/>
              </a:rPr>
              <a:t>or indirect </a:t>
            </a:r>
            <a:r>
              <a:rPr lang="en-US" sz="2400" dirty="0">
                <a:latin typeface="Times New Roman" panose="02020603050405020304" pitchFamily="18" charset="0"/>
                <a:cs typeface="Times New Roman" panose="02020603050405020304" pitchFamily="18" charset="0"/>
              </a:rPr>
              <a:t>method of standardization or adjustment, </a:t>
            </a:r>
            <a:r>
              <a:rPr lang="en-US" sz="2400" dirty="0" err="1">
                <a:latin typeface="Times New Roman" panose="02020603050405020304" pitchFamily="18" charset="0"/>
                <a:cs typeface="Times New Roman" panose="02020603050405020304" pitchFamily="18" charset="0"/>
              </a:rPr>
              <a:t>e.g</a:t>
            </a:r>
            <a:r>
              <a:rPr lang="en-US" sz="2400" dirty="0" err="1" smtClean="0">
                <a:latin typeface="Times New Roman" panose="02020603050405020304" pitchFamily="18" charset="0"/>
                <a:cs typeface="Times New Roman" panose="02020603050405020304" pitchFamily="18" charset="0"/>
              </a:rPr>
              <a:t>.,age</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and sex standardized </a:t>
            </a:r>
            <a:r>
              <a:rPr lang="en-US" sz="2400" dirty="0" smtClean="0">
                <a:latin typeface="Times New Roman" panose="02020603050405020304" pitchFamily="18" charset="0"/>
                <a:cs typeface="Times New Roman" panose="02020603050405020304" pitchFamily="18" charset="0"/>
              </a:rPr>
              <a:t>rate.</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122163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curtains"/>
      </p:transition>
    </mc:Choice>
    <mc:Fallback xmlns="">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663873932"/>
              </p:ext>
            </p:extLst>
          </p:nvPr>
        </p:nvGraphicFramePr>
        <p:xfrm>
          <a:off x="507998" y="1"/>
          <a:ext cx="11684002" cy="6589486"/>
        </p:xfrm>
        <a:graphic>
          <a:graphicData uri="http://schemas.openxmlformats.org/drawingml/2006/table">
            <a:tbl>
              <a:tblPr firstRow="1" bandRow="1">
                <a:tableStyleId>{125E5076-3810-47DD-B79F-674D7AD40C01}</a:tableStyleId>
              </a:tblPr>
              <a:tblGrid>
                <a:gridCol w="1835167">
                  <a:extLst>
                    <a:ext uri="{9D8B030D-6E8A-4147-A177-3AD203B41FA5}">
                      <a16:colId xmlns:a16="http://schemas.microsoft.com/office/drawing/2014/main" val="20000"/>
                    </a:ext>
                  </a:extLst>
                </a:gridCol>
                <a:gridCol w="2059501">
                  <a:extLst>
                    <a:ext uri="{9D8B030D-6E8A-4147-A177-3AD203B41FA5}">
                      <a16:colId xmlns:a16="http://schemas.microsoft.com/office/drawing/2014/main" val="20001"/>
                    </a:ext>
                  </a:extLst>
                </a:gridCol>
                <a:gridCol w="1980948">
                  <a:extLst>
                    <a:ext uri="{9D8B030D-6E8A-4147-A177-3AD203B41FA5}">
                      <a16:colId xmlns:a16="http://schemas.microsoft.com/office/drawing/2014/main" val="20002"/>
                    </a:ext>
                  </a:extLst>
                </a:gridCol>
                <a:gridCol w="2034672">
                  <a:extLst>
                    <a:ext uri="{9D8B030D-6E8A-4147-A177-3AD203B41FA5}">
                      <a16:colId xmlns:a16="http://schemas.microsoft.com/office/drawing/2014/main" val="20003"/>
                    </a:ext>
                  </a:extLst>
                </a:gridCol>
                <a:gridCol w="2002971">
                  <a:extLst>
                    <a:ext uri="{9D8B030D-6E8A-4147-A177-3AD203B41FA5}">
                      <a16:colId xmlns:a16="http://schemas.microsoft.com/office/drawing/2014/main" val="20004"/>
                    </a:ext>
                  </a:extLst>
                </a:gridCol>
                <a:gridCol w="1770743">
                  <a:extLst>
                    <a:ext uri="{9D8B030D-6E8A-4147-A177-3AD203B41FA5}">
                      <a16:colId xmlns:a16="http://schemas.microsoft.com/office/drawing/2014/main" val="20005"/>
                    </a:ext>
                  </a:extLst>
                </a:gridCol>
              </a:tblGrid>
              <a:tr h="709637">
                <a:tc>
                  <a:txBody>
                    <a:bodyPr/>
                    <a:lstStyle/>
                    <a:p>
                      <a:pPr marL="0" indent="0" algn="ctr">
                        <a:buFont typeface="Arial" panose="020B0604020202020204" pitchFamily="34" charset="0"/>
                        <a:buNone/>
                      </a:pPr>
                      <a:r>
                        <a:rPr lang="en-IN" sz="2000" u="none" strike="noStrike" kern="1200" baseline="0" dirty="0" smtClean="0">
                          <a:latin typeface="Times New Roman" panose="02020603050405020304" pitchFamily="18" charset="0"/>
                          <a:cs typeface="Times New Roman" panose="02020603050405020304" pitchFamily="18" charset="0"/>
                        </a:rPr>
                        <a:t>Live attenuated</a:t>
                      </a:r>
                      <a:endParaRPr lang="en-IN" sz="2000" dirty="0">
                        <a:latin typeface="Times New Roman" panose="02020603050405020304" pitchFamily="18" charset="0"/>
                        <a:cs typeface="Times New Roman" panose="02020603050405020304" pitchFamily="18" charset="0"/>
                      </a:endParaRPr>
                    </a:p>
                  </a:txBody>
                  <a:tcPr/>
                </a:tc>
                <a:tc>
                  <a:txBody>
                    <a:bodyPr/>
                    <a:lstStyle/>
                    <a:p>
                      <a:pPr marL="0" indent="0" algn="ctr">
                        <a:buFont typeface="Arial" panose="020B0604020202020204" pitchFamily="34" charset="0"/>
                        <a:buNone/>
                      </a:pPr>
                      <a:r>
                        <a:rPr lang="en-IN" sz="2000" u="none" strike="noStrike" kern="1200" baseline="0" dirty="0" smtClean="0">
                          <a:latin typeface="Times New Roman" panose="02020603050405020304" pitchFamily="18" charset="0"/>
                          <a:cs typeface="Times New Roman" panose="02020603050405020304" pitchFamily="18" charset="0"/>
                        </a:rPr>
                        <a:t>Killed whole organism</a:t>
                      </a:r>
                      <a:endParaRPr lang="en-IN" sz="2000" dirty="0">
                        <a:latin typeface="Times New Roman" panose="02020603050405020304" pitchFamily="18" charset="0"/>
                        <a:cs typeface="Times New Roman" panose="02020603050405020304" pitchFamily="18" charset="0"/>
                      </a:endParaRPr>
                    </a:p>
                  </a:txBody>
                  <a:tcPr/>
                </a:tc>
                <a:tc>
                  <a:txBody>
                    <a:bodyPr/>
                    <a:lstStyle/>
                    <a:p>
                      <a:pPr marL="0" indent="0">
                        <a:buFont typeface="Arial" panose="020B0604020202020204" pitchFamily="34" charset="0"/>
                        <a:buNone/>
                      </a:pPr>
                      <a:r>
                        <a:rPr lang="en-IN" sz="2000" u="none" strike="noStrike" kern="1200" baseline="0" dirty="0" smtClean="0">
                          <a:latin typeface="Times New Roman" panose="02020603050405020304" pitchFamily="18" charset="0"/>
                          <a:cs typeface="Times New Roman" panose="02020603050405020304" pitchFamily="18" charset="0"/>
                        </a:rPr>
                        <a:t>Toxoid/Protein</a:t>
                      </a:r>
                      <a:endParaRPr lang="en-IN" sz="2000" dirty="0">
                        <a:latin typeface="Times New Roman" panose="02020603050405020304" pitchFamily="18" charset="0"/>
                        <a:cs typeface="Times New Roman" panose="02020603050405020304" pitchFamily="18" charset="0"/>
                      </a:endParaRPr>
                    </a:p>
                  </a:txBody>
                  <a:tcPr/>
                </a:tc>
                <a:tc>
                  <a:txBody>
                    <a:bodyPr/>
                    <a:lstStyle/>
                    <a:p>
                      <a:pPr marL="0" indent="0" algn="ctr">
                        <a:buFont typeface="Arial" panose="020B0604020202020204" pitchFamily="34" charset="0"/>
                        <a:buNone/>
                      </a:pPr>
                      <a:r>
                        <a:rPr lang="en-IN" sz="2000" u="none" strike="noStrike" kern="1200" baseline="0" dirty="0" smtClean="0">
                          <a:latin typeface="Times New Roman" panose="02020603050405020304" pitchFamily="18" charset="0"/>
                          <a:cs typeface="Times New Roman" panose="02020603050405020304" pitchFamily="18" charset="0"/>
                        </a:rPr>
                        <a:t>Polysaccharide</a:t>
                      </a:r>
                      <a:endParaRPr lang="en-IN" sz="2000" dirty="0">
                        <a:latin typeface="Times New Roman" panose="02020603050405020304" pitchFamily="18" charset="0"/>
                        <a:cs typeface="Times New Roman" panose="02020603050405020304" pitchFamily="18" charset="0"/>
                      </a:endParaRPr>
                    </a:p>
                  </a:txBody>
                  <a:tcPr/>
                </a:tc>
                <a:tc>
                  <a:txBody>
                    <a:bodyPr/>
                    <a:lstStyle/>
                    <a:p>
                      <a:pPr marL="0" indent="0" algn="ctr">
                        <a:buFont typeface="Arial" panose="020B0604020202020204" pitchFamily="34" charset="0"/>
                        <a:buNone/>
                      </a:pPr>
                      <a:r>
                        <a:rPr lang="en-IN" sz="2000" u="none" strike="noStrike" kern="1200" baseline="0" dirty="0" err="1" smtClean="0">
                          <a:latin typeface="Times New Roman" panose="02020603050405020304" pitchFamily="18" charset="0"/>
                          <a:cs typeface="Times New Roman" panose="02020603050405020304" pitchFamily="18" charset="0"/>
                        </a:rPr>
                        <a:t>Glycoconjugate</a:t>
                      </a:r>
                      <a:endParaRPr lang="en-IN" sz="2000" dirty="0">
                        <a:latin typeface="Times New Roman" panose="02020603050405020304" pitchFamily="18" charset="0"/>
                        <a:cs typeface="Times New Roman" panose="02020603050405020304" pitchFamily="18" charset="0"/>
                      </a:endParaRPr>
                    </a:p>
                  </a:txBody>
                  <a:tcPr/>
                </a:tc>
                <a:tc>
                  <a:txBody>
                    <a:bodyPr/>
                    <a:lstStyle/>
                    <a:p>
                      <a:pPr marL="0" indent="0">
                        <a:buFont typeface="Arial" panose="020B0604020202020204" pitchFamily="34" charset="0"/>
                        <a:buNone/>
                      </a:pPr>
                      <a:r>
                        <a:rPr lang="en-IN" sz="2000" u="none" strike="noStrike" kern="1200" baseline="0" dirty="0" smtClean="0">
                          <a:latin typeface="Times New Roman" panose="02020603050405020304" pitchFamily="18" charset="0"/>
                          <a:cs typeface="Times New Roman" panose="02020603050405020304" pitchFamily="18" charset="0"/>
                        </a:rPr>
                        <a:t>Recombinant</a:t>
                      </a:r>
                      <a:endParaRPr lang="en-IN" sz="2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0"/>
                  </a:ext>
                </a:extLst>
              </a:tr>
              <a:tr h="5879849">
                <a:tc>
                  <a:txBody>
                    <a:bodyPr/>
                    <a:lstStyle/>
                    <a:p>
                      <a:pPr marL="285750" indent="-285750">
                        <a:buFont typeface="Wingdings" panose="05000000000000000000" pitchFamily="2" charset="2"/>
                        <a:buChar char="§"/>
                      </a:pPr>
                      <a:r>
                        <a:rPr lang="en-IN" sz="2000" u="none" strike="noStrike" kern="1200" baseline="0" dirty="0" smtClean="0">
                          <a:latin typeface="Times New Roman" panose="02020603050405020304" pitchFamily="18" charset="0"/>
                          <a:cs typeface="Times New Roman" panose="02020603050405020304" pitchFamily="18" charset="0"/>
                        </a:rPr>
                        <a:t>Tuberculosis (BCG)</a:t>
                      </a:r>
                    </a:p>
                    <a:p>
                      <a:pPr marL="285750" indent="-285750">
                        <a:buFont typeface="Wingdings" panose="05000000000000000000" pitchFamily="2" charset="2"/>
                        <a:buChar char="§"/>
                      </a:pPr>
                      <a:r>
                        <a:rPr lang="en-IN" sz="2000" u="none" strike="noStrike" kern="1200" baseline="0" dirty="0" smtClean="0">
                          <a:latin typeface="Times New Roman" panose="02020603050405020304" pitchFamily="18" charset="0"/>
                          <a:cs typeface="Times New Roman" panose="02020603050405020304" pitchFamily="18" charset="0"/>
                        </a:rPr>
                        <a:t>Yellow fever</a:t>
                      </a:r>
                    </a:p>
                    <a:p>
                      <a:pPr marL="285750" indent="-285750">
                        <a:buFont typeface="Wingdings" panose="05000000000000000000" pitchFamily="2" charset="2"/>
                        <a:buChar char="§"/>
                      </a:pPr>
                      <a:r>
                        <a:rPr lang="en-IN" sz="2000" u="none" strike="noStrike" kern="1200" baseline="0" dirty="0" smtClean="0">
                          <a:latin typeface="Times New Roman" panose="02020603050405020304" pitchFamily="18" charset="0"/>
                          <a:cs typeface="Times New Roman" panose="02020603050405020304" pitchFamily="18" charset="0"/>
                        </a:rPr>
                        <a:t>Polio(OPV)</a:t>
                      </a:r>
                    </a:p>
                    <a:p>
                      <a:pPr marL="285750" indent="-285750">
                        <a:buFont typeface="Wingdings" panose="05000000000000000000" pitchFamily="2" charset="2"/>
                        <a:buChar char="§"/>
                      </a:pPr>
                      <a:r>
                        <a:rPr lang="en-US" sz="2000" u="none" strike="noStrike" kern="1200" baseline="0" dirty="0" smtClean="0">
                          <a:latin typeface="Times New Roman" panose="02020603050405020304" pitchFamily="18" charset="0"/>
                          <a:cs typeface="Times New Roman" panose="02020603050405020304" pitchFamily="18" charset="0"/>
                        </a:rPr>
                        <a:t>Measles</a:t>
                      </a:r>
                    </a:p>
                    <a:p>
                      <a:pPr marL="285750" indent="-285750">
                        <a:buFont typeface="Wingdings" panose="05000000000000000000" pitchFamily="2" charset="2"/>
                        <a:buChar char="§"/>
                      </a:pPr>
                      <a:r>
                        <a:rPr lang="en-IN" sz="2000" u="none" strike="noStrike" kern="1200" baseline="0" dirty="0" smtClean="0">
                          <a:latin typeface="Times New Roman" panose="02020603050405020304" pitchFamily="18" charset="0"/>
                          <a:cs typeface="Times New Roman" panose="02020603050405020304" pitchFamily="18" charset="0"/>
                        </a:rPr>
                        <a:t>Mumps</a:t>
                      </a:r>
                    </a:p>
                    <a:p>
                      <a:pPr marL="285750" indent="-285750">
                        <a:buFont typeface="Wingdings" panose="05000000000000000000" pitchFamily="2" charset="2"/>
                        <a:buChar char="§"/>
                      </a:pPr>
                      <a:r>
                        <a:rPr lang="en-IN" sz="2000" u="none" strike="noStrike" kern="1200" baseline="0" dirty="0" smtClean="0">
                          <a:latin typeface="Times New Roman" panose="02020603050405020304" pitchFamily="18" charset="0"/>
                          <a:cs typeface="Times New Roman" panose="02020603050405020304" pitchFamily="18" charset="0"/>
                        </a:rPr>
                        <a:t>Rubella</a:t>
                      </a:r>
                    </a:p>
                    <a:p>
                      <a:pPr marL="285750" indent="-285750">
                        <a:buFont typeface="Wingdings" panose="05000000000000000000" pitchFamily="2" charset="2"/>
                        <a:buChar char="§"/>
                      </a:pPr>
                      <a:r>
                        <a:rPr lang="en-IN" sz="2000" u="none" strike="noStrike" kern="1200" baseline="0" dirty="0" smtClean="0">
                          <a:latin typeface="Times New Roman" panose="02020603050405020304" pitchFamily="18" charset="0"/>
                          <a:cs typeface="Times New Roman" panose="02020603050405020304" pitchFamily="18" charset="0"/>
                        </a:rPr>
                        <a:t>Typhoid</a:t>
                      </a:r>
                    </a:p>
                    <a:p>
                      <a:pPr marL="285750" indent="-285750">
                        <a:buFont typeface="Wingdings" panose="05000000000000000000" pitchFamily="2" charset="2"/>
                        <a:buChar char="§"/>
                      </a:pPr>
                      <a:r>
                        <a:rPr lang="en-IN" sz="2000" u="none" strike="noStrike" kern="1200" baseline="0" dirty="0" smtClean="0">
                          <a:latin typeface="Times New Roman" panose="02020603050405020304" pitchFamily="18" charset="0"/>
                          <a:cs typeface="Times New Roman" panose="02020603050405020304" pitchFamily="18" charset="0"/>
                        </a:rPr>
                        <a:t>Varicella</a:t>
                      </a:r>
                    </a:p>
                    <a:p>
                      <a:pPr marL="285750" indent="-285750">
                        <a:buFont typeface="Wingdings" panose="05000000000000000000" pitchFamily="2" charset="2"/>
                        <a:buChar char="§"/>
                      </a:pPr>
                      <a:r>
                        <a:rPr lang="en-IN" sz="2000" u="none" strike="noStrike" kern="1200" baseline="0" dirty="0" err="1" smtClean="0">
                          <a:latin typeface="Times New Roman" panose="02020603050405020304" pitchFamily="18" charset="0"/>
                          <a:cs typeface="Times New Roman" panose="02020603050405020304" pitchFamily="18" charset="0"/>
                        </a:rPr>
                        <a:t>Rota</a:t>
                      </a:r>
                      <a:r>
                        <a:rPr lang="en-IN" sz="2000" u="none" strike="noStrike" kern="1200" baseline="0" dirty="0" smtClean="0">
                          <a:latin typeface="Times New Roman" panose="02020603050405020304" pitchFamily="18" charset="0"/>
                          <a:cs typeface="Times New Roman" panose="02020603050405020304" pitchFamily="18" charset="0"/>
                        </a:rPr>
                        <a:t> virus</a:t>
                      </a:r>
                    </a:p>
                    <a:p>
                      <a:pPr marL="285750" indent="-285750">
                        <a:buFont typeface="Wingdings" panose="05000000000000000000" pitchFamily="2" charset="2"/>
                        <a:buChar char="§"/>
                      </a:pPr>
                      <a:r>
                        <a:rPr lang="en-IN" sz="2000" u="none" strike="noStrike" kern="1200" baseline="0" dirty="0" smtClean="0">
                          <a:latin typeface="Times New Roman" panose="02020603050405020304" pitchFamily="18" charset="0"/>
                          <a:cs typeface="Times New Roman" panose="02020603050405020304" pitchFamily="18" charset="0"/>
                        </a:rPr>
                        <a:t>Cholera</a:t>
                      </a:r>
                    </a:p>
                    <a:p>
                      <a:pPr marL="285750" indent="-285750">
                        <a:buFont typeface="Wingdings" panose="05000000000000000000" pitchFamily="2" charset="2"/>
                        <a:buChar char="§"/>
                      </a:pPr>
                      <a:r>
                        <a:rPr lang="en-IN" sz="2000" u="none" strike="noStrike" kern="1200" baseline="0" dirty="0" smtClean="0">
                          <a:latin typeface="Times New Roman" panose="02020603050405020304" pitchFamily="18" charset="0"/>
                          <a:cs typeface="Times New Roman" panose="02020603050405020304" pitchFamily="18" charset="0"/>
                        </a:rPr>
                        <a:t>Cold-adapted influenza</a:t>
                      </a:r>
                    </a:p>
                    <a:p>
                      <a:pPr marL="285750" indent="-285750">
                        <a:buFont typeface="Wingdings" panose="05000000000000000000" pitchFamily="2" charset="2"/>
                        <a:buChar char="§"/>
                      </a:pPr>
                      <a:r>
                        <a:rPr lang="en-IN" sz="2000" u="none" strike="noStrike" kern="1200" baseline="0" dirty="0" smtClean="0">
                          <a:latin typeface="Times New Roman" panose="02020603050405020304" pitchFamily="18" charset="0"/>
                          <a:cs typeface="Times New Roman" panose="02020603050405020304" pitchFamily="18" charset="0"/>
                        </a:rPr>
                        <a:t>Rotavirus </a:t>
                      </a:r>
                      <a:r>
                        <a:rPr lang="en-IN" sz="2000" u="none" strike="noStrike" kern="1200" baseline="0" dirty="0" err="1" smtClean="0">
                          <a:latin typeface="Times New Roman" panose="02020603050405020304" pitchFamily="18" charset="0"/>
                          <a:cs typeface="Times New Roman" panose="02020603050405020304" pitchFamily="18" charset="0"/>
                        </a:rPr>
                        <a:t>reassortants</a:t>
                      </a:r>
                      <a:endParaRPr lang="en-IN" sz="2000" u="none" strike="noStrike" kern="1200" baseline="0" dirty="0" smtClean="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
                      </a:pPr>
                      <a:r>
                        <a:rPr lang="en-IN" sz="2000" u="none" strike="noStrike" kern="1200" baseline="0" dirty="0" smtClean="0">
                          <a:latin typeface="Times New Roman" panose="02020603050405020304" pitchFamily="18" charset="0"/>
                          <a:cs typeface="Times New Roman" panose="02020603050405020304" pitchFamily="18" charset="0"/>
                        </a:rPr>
                        <a:t>Zoster</a:t>
                      </a:r>
                      <a:endParaRPr lang="en-IN" sz="2000" dirty="0">
                        <a:latin typeface="Times New Roman" panose="02020603050405020304" pitchFamily="18" charset="0"/>
                        <a:cs typeface="Times New Roman" panose="02020603050405020304" pitchFamily="18" charset="0"/>
                      </a:endParaRPr>
                    </a:p>
                  </a:txBody>
                  <a:tcPr/>
                </a:tc>
                <a:tc>
                  <a:txBody>
                    <a:bodyPr/>
                    <a:lstStyle/>
                    <a:p>
                      <a:pPr marL="285750" indent="-285750">
                        <a:buFont typeface="Arial" panose="020B0604020202020204" pitchFamily="34" charset="0"/>
                        <a:buChar char="•"/>
                      </a:pPr>
                      <a:r>
                        <a:rPr lang="en-IN" sz="2000" u="none" strike="noStrike" kern="1200" baseline="0" dirty="0" smtClean="0">
                          <a:latin typeface="Times New Roman" panose="02020603050405020304" pitchFamily="18" charset="0"/>
                          <a:cs typeface="Times New Roman" panose="02020603050405020304" pitchFamily="18" charset="0"/>
                        </a:rPr>
                        <a:t>Typhoid</a:t>
                      </a:r>
                    </a:p>
                    <a:p>
                      <a:pPr marL="285750" indent="-285750">
                        <a:buFont typeface="Arial" panose="020B0604020202020204" pitchFamily="34" charset="0"/>
                        <a:buChar char="•"/>
                      </a:pPr>
                      <a:r>
                        <a:rPr lang="en-IN" sz="2000" u="none" strike="noStrike" kern="1200" baseline="0" dirty="0" smtClean="0">
                          <a:latin typeface="Times New Roman" panose="02020603050405020304" pitchFamily="18" charset="0"/>
                          <a:cs typeface="Times New Roman" panose="02020603050405020304" pitchFamily="18" charset="0"/>
                        </a:rPr>
                        <a:t>Cholera</a:t>
                      </a:r>
                    </a:p>
                    <a:p>
                      <a:pPr marL="285750" indent="-285750">
                        <a:buFont typeface="Arial" panose="020B0604020202020204" pitchFamily="34" charset="0"/>
                        <a:buChar char="•"/>
                      </a:pPr>
                      <a:r>
                        <a:rPr lang="en-IN" sz="2000" u="none" strike="noStrike" kern="1200" baseline="0" dirty="0" smtClean="0">
                          <a:latin typeface="Times New Roman" panose="02020603050405020304" pitchFamily="18" charset="0"/>
                          <a:cs typeface="Times New Roman" panose="02020603050405020304" pitchFamily="18" charset="0"/>
                        </a:rPr>
                        <a:t>Plague</a:t>
                      </a:r>
                    </a:p>
                    <a:p>
                      <a:pPr marL="285750" indent="-285750">
                        <a:buFont typeface="Arial" panose="020B0604020202020204" pitchFamily="34" charset="0"/>
                        <a:buChar char="•"/>
                      </a:pPr>
                      <a:r>
                        <a:rPr lang="en-IN" sz="2000" u="none" strike="noStrike" kern="1200" baseline="0" dirty="0" smtClean="0">
                          <a:latin typeface="Times New Roman" panose="02020603050405020304" pitchFamily="18" charset="0"/>
                          <a:cs typeface="Times New Roman" panose="02020603050405020304" pitchFamily="18" charset="0"/>
                        </a:rPr>
                        <a:t>Pertussis</a:t>
                      </a:r>
                    </a:p>
                    <a:p>
                      <a:pPr marL="285750" indent="-285750">
                        <a:buFont typeface="Arial" panose="020B0604020202020204" pitchFamily="34" charset="0"/>
                        <a:buChar char="•"/>
                      </a:pPr>
                      <a:r>
                        <a:rPr lang="en-IN" sz="2000" u="none" strike="noStrike" kern="1200" baseline="0" dirty="0" smtClean="0">
                          <a:latin typeface="Times New Roman" panose="02020603050405020304" pitchFamily="18" charset="0"/>
                          <a:cs typeface="Times New Roman" panose="02020603050405020304" pitchFamily="18" charset="0"/>
                        </a:rPr>
                        <a:t>Influenza</a:t>
                      </a:r>
                    </a:p>
                    <a:p>
                      <a:pPr marL="285750" indent="-285750">
                        <a:buFont typeface="Arial" panose="020B0604020202020204" pitchFamily="34" charset="0"/>
                        <a:buChar char="•"/>
                      </a:pPr>
                      <a:r>
                        <a:rPr lang="en-IN" sz="2000" u="none" strike="noStrike" kern="1200" baseline="0" dirty="0" smtClean="0">
                          <a:latin typeface="Times New Roman" panose="02020603050405020304" pitchFamily="18" charset="0"/>
                          <a:cs typeface="Times New Roman" panose="02020603050405020304" pitchFamily="18" charset="0"/>
                        </a:rPr>
                        <a:t>Typhus</a:t>
                      </a:r>
                    </a:p>
                    <a:p>
                      <a:pPr marL="285750" indent="-285750">
                        <a:buFont typeface="Arial" panose="020B0604020202020204" pitchFamily="34" charset="0"/>
                        <a:buChar char="•"/>
                      </a:pPr>
                      <a:r>
                        <a:rPr lang="en-IN" sz="2000" u="none" strike="noStrike" kern="1200" baseline="0" dirty="0" smtClean="0">
                          <a:latin typeface="Times New Roman" panose="02020603050405020304" pitchFamily="18" charset="0"/>
                          <a:cs typeface="Times New Roman" panose="02020603050405020304" pitchFamily="18" charset="0"/>
                        </a:rPr>
                        <a:t>Polio (IPV)</a:t>
                      </a:r>
                    </a:p>
                    <a:p>
                      <a:pPr marL="285750" indent="-285750">
                        <a:buFont typeface="Arial" panose="020B0604020202020204" pitchFamily="34" charset="0"/>
                        <a:buChar char="•"/>
                      </a:pPr>
                      <a:r>
                        <a:rPr lang="en-IN" sz="2000" u="none" strike="noStrike" kern="1200" baseline="0" dirty="0" smtClean="0">
                          <a:latin typeface="Times New Roman" panose="02020603050405020304" pitchFamily="18" charset="0"/>
                          <a:cs typeface="Times New Roman" panose="02020603050405020304" pitchFamily="18" charset="0"/>
                        </a:rPr>
                        <a:t>Rabies</a:t>
                      </a:r>
                    </a:p>
                    <a:p>
                      <a:pPr marL="285750" indent="-285750">
                        <a:buFont typeface="Arial" panose="020B0604020202020204" pitchFamily="34" charset="0"/>
                        <a:buChar char="•"/>
                      </a:pPr>
                      <a:r>
                        <a:rPr lang="en-IN" sz="2000" u="none" strike="noStrike" kern="1200" baseline="0" dirty="0" smtClean="0">
                          <a:latin typeface="Times New Roman" panose="02020603050405020304" pitchFamily="18" charset="0"/>
                          <a:cs typeface="Times New Roman" panose="02020603050405020304" pitchFamily="18" charset="0"/>
                        </a:rPr>
                        <a:t>JE</a:t>
                      </a:r>
                    </a:p>
                    <a:p>
                      <a:pPr marL="285750" indent="-285750">
                        <a:buFont typeface="Arial" panose="020B0604020202020204" pitchFamily="34" charset="0"/>
                        <a:buChar char="•"/>
                      </a:pPr>
                      <a:r>
                        <a:rPr lang="en-IN" sz="2000" u="none" strike="noStrike" kern="1200" baseline="0" dirty="0" smtClean="0">
                          <a:latin typeface="Times New Roman" panose="02020603050405020304" pitchFamily="18" charset="0"/>
                          <a:cs typeface="Times New Roman" panose="02020603050405020304" pitchFamily="18" charset="0"/>
                        </a:rPr>
                        <a:t>TBE</a:t>
                      </a:r>
                    </a:p>
                    <a:p>
                      <a:pPr marL="285750" indent="-285750">
                        <a:buFont typeface="Arial" panose="020B0604020202020204" pitchFamily="34" charset="0"/>
                        <a:buChar char="•"/>
                      </a:pPr>
                      <a:r>
                        <a:rPr lang="en-IN" sz="2000" u="none" strike="noStrike" kern="1200" baseline="0" dirty="0" smtClean="0">
                          <a:latin typeface="Times New Roman" panose="02020603050405020304" pitchFamily="18" charset="0"/>
                          <a:cs typeface="Times New Roman" panose="02020603050405020304" pitchFamily="18" charset="0"/>
                        </a:rPr>
                        <a:t>HAV</a:t>
                      </a:r>
                      <a:endParaRPr lang="en-IN" sz="2000" dirty="0">
                        <a:latin typeface="Times New Roman" panose="02020603050405020304" pitchFamily="18" charset="0"/>
                        <a:cs typeface="Times New Roman" panose="02020603050405020304" pitchFamily="18" charset="0"/>
                      </a:endParaRPr>
                    </a:p>
                  </a:txBody>
                  <a:tcPr/>
                </a:tc>
                <a:tc>
                  <a:txBody>
                    <a:bodyPr/>
                    <a:lstStyle/>
                    <a:p>
                      <a:pPr marL="285750" indent="-285750">
                        <a:buFont typeface="Arial" panose="020B0604020202020204" pitchFamily="34" charset="0"/>
                        <a:buChar char="•"/>
                      </a:pPr>
                      <a:r>
                        <a:rPr lang="en-IN" sz="2000" u="none" strike="noStrike" kern="1200" baseline="0" dirty="0" smtClean="0">
                          <a:latin typeface="Times New Roman" panose="02020603050405020304" pitchFamily="18" charset="0"/>
                          <a:cs typeface="Times New Roman" panose="02020603050405020304" pitchFamily="18" charset="0"/>
                        </a:rPr>
                        <a:t>Diphtheria</a:t>
                      </a:r>
                    </a:p>
                    <a:p>
                      <a:pPr marL="285750" indent="-285750">
                        <a:buFont typeface="Arial" panose="020B0604020202020204" pitchFamily="34" charset="0"/>
                        <a:buChar char="•"/>
                      </a:pPr>
                      <a:r>
                        <a:rPr lang="en-IN" sz="2000" u="none" strike="noStrike" kern="1200" baseline="0" dirty="0" smtClean="0">
                          <a:latin typeface="Times New Roman" panose="02020603050405020304" pitchFamily="18" charset="0"/>
                          <a:cs typeface="Times New Roman" panose="02020603050405020304" pitchFamily="18" charset="0"/>
                        </a:rPr>
                        <a:t>Tetanus</a:t>
                      </a:r>
                    </a:p>
                    <a:p>
                      <a:pPr marL="285750" indent="-285750">
                        <a:buFont typeface="Arial" panose="020B0604020202020204" pitchFamily="34" charset="0"/>
                        <a:buChar char="•"/>
                      </a:pPr>
                      <a:r>
                        <a:rPr lang="en-IN" sz="2000" u="none" strike="noStrike" kern="1200" baseline="0" dirty="0" err="1" smtClean="0">
                          <a:latin typeface="Times New Roman" panose="02020603050405020304" pitchFamily="18" charset="0"/>
                          <a:cs typeface="Times New Roman" panose="02020603050405020304" pitchFamily="18" charset="0"/>
                        </a:rPr>
                        <a:t>Acellular</a:t>
                      </a:r>
                      <a:r>
                        <a:rPr lang="en-IN" sz="2000" u="none" strike="noStrike" kern="1200" baseline="0" dirty="0" smtClean="0">
                          <a:latin typeface="Times New Roman" panose="02020603050405020304" pitchFamily="18" charset="0"/>
                          <a:cs typeface="Times New Roman" panose="02020603050405020304" pitchFamily="18" charset="0"/>
                        </a:rPr>
                        <a:t> Pertussis</a:t>
                      </a:r>
                    </a:p>
                    <a:p>
                      <a:pPr marL="285750" indent="-285750">
                        <a:buFont typeface="Arial" panose="020B0604020202020204" pitchFamily="34" charset="0"/>
                        <a:buChar char="•"/>
                      </a:pPr>
                      <a:r>
                        <a:rPr lang="en-IN" sz="2000" u="none" strike="noStrike" kern="1200" baseline="0" dirty="0" smtClean="0">
                          <a:latin typeface="Times New Roman" panose="02020603050405020304" pitchFamily="18" charset="0"/>
                          <a:cs typeface="Times New Roman" panose="02020603050405020304" pitchFamily="18" charset="0"/>
                        </a:rPr>
                        <a:t>Anthrax</a:t>
                      </a:r>
                    </a:p>
                    <a:p>
                      <a:pPr marL="285750" indent="-285750">
                        <a:buFont typeface="Arial" panose="020B0604020202020204" pitchFamily="34" charset="0"/>
                        <a:buChar char="•"/>
                      </a:pPr>
                      <a:r>
                        <a:rPr lang="en-IN" sz="2000" u="none" strike="noStrike" kern="1200" baseline="0" dirty="0" smtClean="0">
                          <a:latin typeface="Times New Roman" panose="02020603050405020304" pitchFamily="18" charset="0"/>
                          <a:cs typeface="Times New Roman" panose="02020603050405020304" pitchFamily="18" charset="0"/>
                        </a:rPr>
                        <a:t>Influenza subunit</a:t>
                      </a:r>
                      <a:endParaRPr lang="en-IN" sz="2000" dirty="0">
                        <a:latin typeface="Times New Roman" panose="02020603050405020304" pitchFamily="18" charset="0"/>
                        <a:cs typeface="Times New Roman" panose="02020603050405020304" pitchFamily="18" charset="0"/>
                      </a:endParaRPr>
                    </a:p>
                  </a:txBody>
                  <a:tcPr/>
                </a:tc>
                <a:tc>
                  <a:txBody>
                    <a:bodyPr/>
                    <a:lstStyle/>
                    <a:p>
                      <a:pPr marL="285750" indent="-285750">
                        <a:buFont typeface="Arial" panose="020B0604020202020204" pitchFamily="34" charset="0"/>
                        <a:buChar char="•"/>
                      </a:pPr>
                      <a:r>
                        <a:rPr lang="en-IN" sz="2000" b="0" i="0" u="none" strike="noStrike" kern="1200" baseline="0" dirty="0" smtClean="0">
                          <a:solidFill>
                            <a:schemeClr val="lt1"/>
                          </a:solidFill>
                          <a:latin typeface="Times New Roman" panose="02020603050405020304" pitchFamily="18" charset="0"/>
                          <a:ea typeface="+mn-ea"/>
                          <a:cs typeface="Times New Roman" panose="02020603050405020304" pitchFamily="18" charset="0"/>
                        </a:rPr>
                        <a:t>Pneumococcus</a:t>
                      </a:r>
                    </a:p>
                    <a:p>
                      <a:pPr marL="285750" indent="-285750">
                        <a:buFont typeface="Arial" panose="020B0604020202020204" pitchFamily="34" charset="0"/>
                        <a:buChar char="•"/>
                      </a:pPr>
                      <a:r>
                        <a:rPr lang="en-IN" sz="2000" b="0" i="0" u="none" strike="noStrike" kern="1200" baseline="0" dirty="0" err="1" smtClean="0">
                          <a:solidFill>
                            <a:schemeClr val="lt1"/>
                          </a:solidFill>
                          <a:latin typeface="Times New Roman" panose="02020603050405020304" pitchFamily="18" charset="0"/>
                          <a:ea typeface="+mn-ea"/>
                          <a:cs typeface="Times New Roman" panose="02020603050405020304" pitchFamily="18" charset="0"/>
                        </a:rPr>
                        <a:t>Meningococcus</a:t>
                      </a:r>
                      <a:endParaRPr lang="en-IN" sz="2000" b="0" i="0" u="none" strike="noStrike" kern="1200" baseline="0" dirty="0" smtClean="0">
                        <a:solidFill>
                          <a:schemeClr val="lt1"/>
                        </a:solidFill>
                        <a:latin typeface="Times New Roman" panose="02020603050405020304" pitchFamily="18" charset="0"/>
                        <a:ea typeface="+mn-ea"/>
                        <a:cs typeface="Times New Roman" panose="02020603050405020304" pitchFamily="18" charset="0"/>
                      </a:endParaRPr>
                    </a:p>
                    <a:p>
                      <a:pPr marL="285750" indent="-285750">
                        <a:buFont typeface="Arial" panose="020B0604020202020204" pitchFamily="34" charset="0"/>
                        <a:buChar char="•"/>
                      </a:pPr>
                      <a:r>
                        <a:rPr lang="en-IN" sz="2000" b="0" i="0" u="none" strike="noStrike" kern="1200" baseline="0" dirty="0" err="1" smtClean="0">
                          <a:solidFill>
                            <a:schemeClr val="lt1"/>
                          </a:solidFill>
                          <a:latin typeface="Times New Roman" panose="02020603050405020304" pitchFamily="18" charset="0"/>
                          <a:ea typeface="+mn-ea"/>
                          <a:cs typeface="Times New Roman" panose="02020603050405020304" pitchFamily="18" charset="0"/>
                        </a:rPr>
                        <a:t>Hib</a:t>
                      </a:r>
                      <a:endParaRPr lang="en-IN" sz="2000" b="0" i="0" u="none" strike="noStrike" kern="1200" baseline="0" dirty="0" smtClean="0">
                        <a:solidFill>
                          <a:schemeClr val="lt1"/>
                        </a:solidFill>
                        <a:latin typeface="Times New Roman" panose="02020603050405020304" pitchFamily="18" charset="0"/>
                        <a:ea typeface="+mn-ea"/>
                        <a:cs typeface="Times New Roman" panose="02020603050405020304" pitchFamily="18" charset="0"/>
                      </a:endParaRPr>
                    </a:p>
                    <a:p>
                      <a:pPr marL="285750" indent="-285750">
                        <a:buFont typeface="Arial" panose="020B0604020202020204" pitchFamily="34" charset="0"/>
                        <a:buChar char="•"/>
                      </a:pPr>
                      <a:r>
                        <a:rPr lang="en-IN" sz="2000" b="0" i="0" u="none" strike="noStrike" kern="1200" baseline="0" dirty="0" smtClean="0">
                          <a:solidFill>
                            <a:schemeClr val="lt1"/>
                          </a:solidFill>
                          <a:latin typeface="Times New Roman" panose="02020603050405020304" pitchFamily="18" charset="0"/>
                          <a:ea typeface="+mn-ea"/>
                          <a:cs typeface="Times New Roman" panose="02020603050405020304" pitchFamily="18" charset="0"/>
                        </a:rPr>
                        <a:t>Typhoid (Vi)</a:t>
                      </a:r>
                      <a:endParaRPr lang="en-IN" sz="2000" dirty="0">
                        <a:latin typeface="Times New Roman" panose="02020603050405020304" pitchFamily="18" charset="0"/>
                        <a:cs typeface="Times New Roman" panose="02020603050405020304" pitchFamily="18" charset="0"/>
                      </a:endParaRPr>
                    </a:p>
                  </a:txBody>
                  <a:tcPr/>
                </a:tc>
                <a:tc>
                  <a:txBody>
                    <a:bodyPr/>
                    <a:lstStyle/>
                    <a:p>
                      <a:pPr marL="285750" indent="-285750">
                        <a:buFont typeface="Arial" panose="020B0604020202020204" pitchFamily="34" charset="0"/>
                        <a:buChar char="•"/>
                      </a:pPr>
                      <a:r>
                        <a:rPr lang="en-IN" sz="2000" b="0" i="0" u="none" strike="noStrike" kern="1200" baseline="0" dirty="0" err="1" smtClean="0">
                          <a:solidFill>
                            <a:schemeClr val="lt1"/>
                          </a:solidFill>
                          <a:latin typeface="Times New Roman" panose="02020603050405020304" pitchFamily="18" charset="0"/>
                          <a:ea typeface="+mn-ea"/>
                          <a:cs typeface="Times New Roman" panose="02020603050405020304" pitchFamily="18" charset="0"/>
                        </a:rPr>
                        <a:t>Hib</a:t>
                      </a:r>
                      <a:endParaRPr lang="en-IN" sz="2000" b="0" i="0" u="none" strike="noStrike" kern="1200" baseline="0" dirty="0" smtClean="0">
                        <a:solidFill>
                          <a:schemeClr val="lt1"/>
                        </a:solidFill>
                        <a:latin typeface="Times New Roman" panose="02020603050405020304" pitchFamily="18" charset="0"/>
                        <a:ea typeface="+mn-ea"/>
                        <a:cs typeface="Times New Roman" panose="02020603050405020304" pitchFamily="18" charset="0"/>
                      </a:endParaRPr>
                    </a:p>
                    <a:p>
                      <a:pPr marL="285750" indent="-285750">
                        <a:buFont typeface="Arial" panose="020B0604020202020204" pitchFamily="34" charset="0"/>
                        <a:buChar char="•"/>
                      </a:pPr>
                      <a:r>
                        <a:rPr lang="en-IN" sz="2000" b="0" i="0" u="none" strike="noStrike" kern="1200" baseline="0" dirty="0" smtClean="0">
                          <a:solidFill>
                            <a:schemeClr val="lt1"/>
                          </a:solidFill>
                          <a:latin typeface="Times New Roman" panose="02020603050405020304" pitchFamily="18" charset="0"/>
                          <a:ea typeface="+mn-ea"/>
                          <a:cs typeface="Times New Roman" panose="02020603050405020304" pitchFamily="18" charset="0"/>
                        </a:rPr>
                        <a:t>Pneumococcus</a:t>
                      </a:r>
                    </a:p>
                    <a:p>
                      <a:pPr marL="285750" indent="-285750" algn="l">
                        <a:buFont typeface="Arial" panose="020B0604020202020204" pitchFamily="34" charset="0"/>
                        <a:buChar char="•"/>
                      </a:pPr>
                      <a:r>
                        <a:rPr lang="en-IN" sz="2000" b="0" i="0" u="none" strike="noStrike" kern="1200" baseline="0" dirty="0" err="1" smtClean="0">
                          <a:solidFill>
                            <a:schemeClr val="lt1"/>
                          </a:solidFill>
                          <a:latin typeface="Times New Roman" panose="02020603050405020304" pitchFamily="18" charset="0"/>
                          <a:ea typeface="+mn-ea"/>
                          <a:cs typeface="Times New Roman" panose="02020603050405020304" pitchFamily="18" charset="0"/>
                        </a:rPr>
                        <a:t>MenACWY</a:t>
                      </a:r>
                      <a:endParaRPr lang="en-IN" sz="2000" dirty="0">
                        <a:latin typeface="Times New Roman" panose="02020603050405020304" pitchFamily="18" charset="0"/>
                        <a:cs typeface="Times New Roman" panose="02020603050405020304" pitchFamily="18" charset="0"/>
                      </a:endParaRPr>
                    </a:p>
                  </a:txBody>
                  <a:tcPr/>
                </a:tc>
                <a:tc>
                  <a:txBody>
                    <a:bodyPr/>
                    <a:lstStyle/>
                    <a:p>
                      <a:pPr marL="285750" indent="-285750">
                        <a:buFont typeface="Arial" panose="020B0604020202020204" pitchFamily="34" charset="0"/>
                        <a:buChar char="•"/>
                      </a:pPr>
                      <a:r>
                        <a:rPr lang="en-IN" sz="2000" b="0" i="0" u="none" strike="noStrike" kern="1200" baseline="0" dirty="0" smtClean="0">
                          <a:solidFill>
                            <a:schemeClr val="lt1"/>
                          </a:solidFill>
                          <a:latin typeface="Times New Roman" panose="02020603050405020304" pitchFamily="18" charset="0"/>
                          <a:ea typeface="+mn-ea"/>
                          <a:cs typeface="Times New Roman" panose="02020603050405020304" pitchFamily="18" charset="0"/>
                        </a:rPr>
                        <a:t>HBV</a:t>
                      </a:r>
                    </a:p>
                    <a:p>
                      <a:pPr marL="285750" indent="-285750">
                        <a:buFont typeface="Arial" panose="020B0604020202020204" pitchFamily="34" charset="0"/>
                        <a:buChar char="•"/>
                      </a:pPr>
                      <a:r>
                        <a:rPr lang="en-IN" sz="2000" b="0" i="0" u="none" strike="noStrike" kern="1200" baseline="0" dirty="0" smtClean="0">
                          <a:solidFill>
                            <a:schemeClr val="lt1"/>
                          </a:solidFill>
                          <a:latin typeface="Times New Roman" panose="02020603050405020304" pitchFamily="18" charset="0"/>
                          <a:ea typeface="+mn-ea"/>
                          <a:cs typeface="Times New Roman" panose="02020603050405020304" pitchFamily="18" charset="0"/>
                        </a:rPr>
                        <a:t>Lyme disease</a:t>
                      </a:r>
                    </a:p>
                    <a:p>
                      <a:pPr marL="285750" indent="-285750">
                        <a:buFont typeface="Arial" panose="020B0604020202020204" pitchFamily="34" charset="0"/>
                        <a:buChar char="•"/>
                      </a:pPr>
                      <a:r>
                        <a:rPr lang="en-IN" sz="2000" b="0" i="0" u="none" strike="noStrike" kern="1200" baseline="0" dirty="0" smtClean="0">
                          <a:solidFill>
                            <a:schemeClr val="lt1"/>
                          </a:solidFill>
                          <a:latin typeface="Times New Roman" panose="02020603050405020304" pitchFamily="18" charset="0"/>
                          <a:ea typeface="+mn-ea"/>
                          <a:cs typeface="Times New Roman" panose="02020603050405020304" pitchFamily="18" charset="0"/>
                        </a:rPr>
                        <a:t>Cholera toxin B</a:t>
                      </a:r>
                    </a:p>
                    <a:p>
                      <a:pPr marL="285750" indent="-285750">
                        <a:buFont typeface="Arial" panose="020B0604020202020204" pitchFamily="34" charset="0"/>
                        <a:buChar char="•"/>
                      </a:pPr>
                      <a:r>
                        <a:rPr lang="en-IN" sz="2000" b="0" i="0" u="none" strike="noStrike" kern="1200" baseline="0" dirty="0" smtClean="0">
                          <a:solidFill>
                            <a:schemeClr val="lt1"/>
                          </a:solidFill>
                          <a:latin typeface="Times New Roman" panose="02020603050405020304" pitchFamily="18" charset="0"/>
                          <a:ea typeface="+mn-ea"/>
                          <a:cs typeface="Times New Roman" panose="02020603050405020304" pitchFamily="18" charset="0"/>
                        </a:rPr>
                        <a:t>HPV</a:t>
                      </a:r>
                      <a:endParaRPr lang="en-IN" sz="2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4874499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curtains"/>
      </p:transition>
    </mc:Choice>
    <mc:Fallback xmlns="">
      <p:transition spd="slow">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2773" y="213059"/>
            <a:ext cx="8911687" cy="1280890"/>
          </a:xfrm>
        </p:spPr>
        <p:txBody>
          <a:bodyPr/>
          <a:lstStyle/>
          <a:p>
            <a:pPr algn="ctr"/>
            <a:r>
              <a:rPr lang="en-IN" b="1" dirty="0" err="1" smtClean="0">
                <a:latin typeface="Times New Roman" panose="02020603050405020304" pitchFamily="18" charset="0"/>
                <a:cs typeface="Times New Roman" panose="02020603050405020304" pitchFamily="18" charset="0"/>
              </a:rPr>
              <a:t>Immunoglobulins</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712891" y="1493949"/>
            <a:ext cx="9791722" cy="5241701"/>
          </a:xfrm>
        </p:spPr>
        <p:txBody>
          <a:bodyPr>
            <a:normAutofit/>
          </a:bodyPr>
          <a:lstStyle/>
          <a:p>
            <a:r>
              <a:rPr lang="en-US" sz="2000" dirty="0">
                <a:latin typeface="Times New Roman" panose="02020603050405020304" pitchFamily="18" charset="0"/>
                <a:cs typeface="Times New Roman" panose="02020603050405020304" pitchFamily="18" charset="0"/>
              </a:rPr>
              <a:t>The human immunoglobulin system is composed of </a:t>
            </a:r>
            <a:r>
              <a:rPr lang="en-US" sz="2000" dirty="0" smtClean="0">
                <a:latin typeface="Times New Roman" panose="02020603050405020304" pitchFamily="18" charset="0"/>
                <a:cs typeface="Times New Roman" panose="02020603050405020304" pitchFamily="18" charset="0"/>
              </a:rPr>
              <a:t>5 major </a:t>
            </a:r>
            <a:r>
              <a:rPr lang="en-US" sz="2000" dirty="0">
                <a:latin typeface="Times New Roman" panose="02020603050405020304" pitchFamily="18" charset="0"/>
                <a:cs typeface="Times New Roman" panose="02020603050405020304" pitchFamily="18" charset="0"/>
              </a:rPr>
              <a:t>classes (</a:t>
            </a:r>
            <a:r>
              <a:rPr lang="en-US" sz="2000" dirty="0" err="1">
                <a:latin typeface="Times New Roman" panose="02020603050405020304" pitchFamily="18" charset="0"/>
                <a:cs typeface="Times New Roman" panose="02020603050405020304" pitchFamily="18" charset="0"/>
              </a:rPr>
              <a:t>IgG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IgM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lgA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lgD</a:t>
            </a:r>
            <a:r>
              <a:rPr lang="en-US" sz="2000" dirty="0">
                <a:latin typeface="Times New Roman" panose="02020603050405020304" pitchFamily="18" charset="0"/>
                <a:cs typeface="Times New Roman" panose="02020603050405020304" pitchFamily="18" charset="0"/>
              </a:rPr>
              <a:t> and </a:t>
            </a:r>
            <a:r>
              <a:rPr lang="en-US" sz="2000" dirty="0" err="1">
                <a:latin typeface="Times New Roman" panose="02020603050405020304" pitchFamily="18" charset="0"/>
                <a:cs typeface="Times New Roman" panose="02020603050405020304" pitchFamily="18" charset="0"/>
              </a:rPr>
              <a:t>IgE</a:t>
            </a:r>
            <a:r>
              <a:rPr lang="en-US" sz="2000" dirty="0">
                <a:latin typeface="Times New Roman" panose="02020603050405020304" pitchFamily="18" charset="0"/>
                <a:cs typeface="Times New Roman" panose="02020603050405020304" pitchFamily="18" charset="0"/>
              </a:rPr>
              <a:t>) and </a:t>
            </a:r>
            <a:r>
              <a:rPr lang="en-US" sz="2000" dirty="0" smtClean="0">
                <a:latin typeface="Times New Roman" panose="02020603050405020304" pitchFamily="18" charset="0"/>
                <a:cs typeface="Times New Roman" panose="02020603050405020304" pitchFamily="18" charset="0"/>
              </a:rPr>
              <a:t>sub-classes </a:t>
            </a:r>
            <a:r>
              <a:rPr lang="en-IN" sz="2000" dirty="0" smtClean="0">
                <a:latin typeface="Times New Roman" panose="02020603050405020304" pitchFamily="18" charset="0"/>
                <a:cs typeface="Times New Roman" panose="02020603050405020304" pitchFamily="18" charset="0"/>
              </a:rPr>
              <a:t>within </a:t>
            </a:r>
            <a:r>
              <a:rPr lang="en-IN" sz="2000" dirty="0">
                <a:latin typeface="Times New Roman" panose="02020603050405020304" pitchFamily="18" charset="0"/>
                <a:cs typeface="Times New Roman" panose="02020603050405020304" pitchFamily="18" charset="0"/>
              </a:rPr>
              <a:t>them</a:t>
            </a:r>
            <a:r>
              <a:rPr lang="en-IN" sz="2000" dirty="0" smtClean="0">
                <a:latin typeface="Times New Roman" panose="02020603050405020304" pitchFamily="18" charset="0"/>
                <a:cs typeface="Times New Roman" panose="02020603050405020304" pitchFamily="18" charset="0"/>
              </a:rPr>
              <a:t>.</a:t>
            </a:r>
          </a:p>
          <a:p>
            <a:r>
              <a:rPr lang="en-IN" sz="2000" b="1" dirty="0" err="1" smtClean="0">
                <a:latin typeface="Times New Roman" panose="02020603050405020304" pitchFamily="18" charset="0"/>
                <a:cs typeface="Times New Roman" panose="02020603050405020304" pitchFamily="18" charset="0"/>
              </a:rPr>
              <a:t>lgG</a:t>
            </a:r>
            <a:r>
              <a:rPr lang="en-IN" sz="2000" b="1"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80 per cent of the total </a:t>
            </a:r>
            <a:r>
              <a:rPr lang="en-US" sz="2000" dirty="0" smtClean="0">
                <a:latin typeface="Times New Roman" panose="02020603050405020304" pitchFamily="18" charset="0"/>
                <a:cs typeface="Times New Roman" panose="02020603050405020304" pitchFamily="18" charset="0"/>
              </a:rPr>
              <a:t>serum </a:t>
            </a:r>
            <a:r>
              <a:rPr lang="en-US" sz="2000" dirty="0" err="1" smtClean="0">
                <a:latin typeface="Times New Roman" panose="02020603050405020304" pitchFamily="18" charset="0"/>
                <a:cs typeface="Times New Roman" panose="02020603050405020304" pitchFamily="18" charset="0"/>
              </a:rPr>
              <a:t>Ig</a:t>
            </a:r>
            <a:r>
              <a:rPr lang="en-US" sz="2000" dirty="0" smtClean="0">
                <a:latin typeface="Times New Roman" panose="02020603050405020304" pitchFamily="18" charset="0"/>
                <a:cs typeface="Times New Roman" panose="02020603050405020304" pitchFamily="18" charset="0"/>
              </a:rPr>
              <a:t>.</a:t>
            </a:r>
          </a:p>
          <a:p>
            <a:pPr marL="0" indent="0">
              <a:buNone/>
            </a:pPr>
            <a:r>
              <a:rPr lang="en-IN" sz="2000" dirty="0" smtClean="0">
                <a:latin typeface="Times New Roman" panose="02020603050405020304" pitchFamily="18" charset="0"/>
                <a:cs typeface="Times New Roman" panose="02020603050405020304" pitchFamily="18" charset="0"/>
              </a:rPr>
              <a:t> Only class </a:t>
            </a:r>
            <a:r>
              <a:rPr lang="en-US" sz="2000" dirty="0" smtClean="0">
                <a:latin typeface="Times New Roman" panose="02020603050405020304" pitchFamily="18" charset="0"/>
                <a:cs typeface="Times New Roman" panose="02020603050405020304" pitchFamily="18" charset="0"/>
              </a:rPr>
              <a:t>of </a:t>
            </a:r>
            <a:r>
              <a:rPr lang="en-US" sz="2000" dirty="0" err="1">
                <a:latin typeface="Times New Roman" panose="02020603050405020304" pitchFamily="18" charset="0"/>
                <a:cs typeface="Times New Roman" panose="02020603050405020304" pitchFamily="18" charset="0"/>
              </a:rPr>
              <a:t>lgGs</a:t>
            </a:r>
            <a:r>
              <a:rPr lang="en-US" sz="2000" dirty="0">
                <a:latin typeface="Times New Roman" panose="02020603050405020304" pitchFamily="18" charset="0"/>
                <a:cs typeface="Times New Roman" panose="02020603050405020304" pitchFamily="18" charset="0"/>
              </a:rPr>
              <a:t> which is transported across the placenta</a:t>
            </a:r>
            <a:r>
              <a:rPr lang="en-US" sz="2000" dirty="0" smtClean="0">
                <a:latin typeface="Times New Roman" panose="02020603050405020304" pitchFamily="18" charset="0"/>
                <a:cs typeface="Times New Roman" panose="02020603050405020304" pitchFamily="18" charset="0"/>
              </a:rPr>
              <a:t>..</a:t>
            </a:r>
          </a:p>
          <a:p>
            <a:r>
              <a:rPr lang="en-IN" sz="2000" b="1" dirty="0" err="1" smtClean="0">
                <a:latin typeface="Times New Roman" panose="02020603050405020304" pitchFamily="18" charset="0"/>
                <a:cs typeface="Times New Roman" panose="02020603050405020304" pitchFamily="18" charset="0"/>
              </a:rPr>
              <a:t>IgM</a:t>
            </a:r>
            <a:r>
              <a:rPr lang="en-IN" sz="2000" b="1" dirty="0" smtClean="0">
                <a:latin typeface="Times New Roman" panose="02020603050405020304" pitchFamily="18" charset="0"/>
                <a:cs typeface="Times New Roman" panose="02020603050405020304" pitchFamily="18" charset="0"/>
              </a:rPr>
              <a:t> :</a:t>
            </a:r>
            <a:r>
              <a:rPr lang="en-IN" sz="2000" dirty="0" smtClean="0">
                <a:latin typeface="Times New Roman" panose="02020603050405020304" pitchFamily="18" charset="0"/>
                <a:cs typeface="Times New Roman" panose="02020603050405020304" pitchFamily="18" charset="0"/>
              </a:rPr>
              <a:t>Its </a:t>
            </a:r>
            <a:r>
              <a:rPr lang="en-US" sz="2000" dirty="0" smtClean="0">
                <a:latin typeface="Times New Roman" panose="02020603050405020304" pitchFamily="18" charset="0"/>
                <a:cs typeface="Times New Roman" panose="02020603050405020304" pitchFamily="18" charset="0"/>
              </a:rPr>
              <a:t>presence </a:t>
            </a:r>
            <a:r>
              <a:rPr lang="en-US" sz="2000" dirty="0">
                <a:latin typeface="Times New Roman" panose="02020603050405020304" pitchFamily="18" charset="0"/>
                <a:cs typeface="Times New Roman" panose="02020603050405020304" pitchFamily="18" charset="0"/>
              </a:rPr>
              <a:t>may be indicative of recent infection</a:t>
            </a:r>
            <a:r>
              <a:rPr lang="en-US" sz="2000" dirty="0" smtClean="0">
                <a:latin typeface="Times New Roman" panose="02020603050405020304" pitchFamily="18" charset="0"/>
                <a:cs typeface="Times New Roman" panose="02020603050405020304" pitchFamily="18" charset="0"/>
              </a:rPr>
              <a:t>.</a:t>
            </a:r>
          </a:p>
          <a:p>
            <a:r>
              <a:rPr lang="en-IN" sz="2000" b="1" dirty="0" err="1" smtClean="0">
                <a:latin typeface="Times New Roman" panose="02020603050405020304" pitchFamily="18" charset="0"/>
                <a:cs typeface="Times New Roman" panose="02020603050405020304" pitchFamily="18" charset="0"/>
              </a:rPr>
              <a:t>lgA</a:t>
            </a:r>
            <a:r>
              <a:rPr lang="en-IN" sz="2000" b="1" dirty="0" smtClean="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lgA</a:t>
            </a:r>
            <a:r>
              <a:rPr lang="en-US" sz="2000" dirty="0">
                <a:latin typeface="Times New Roman" panose="02020603050405020304" pitchFamily="18" charset="0"/>
                <a:cs typeface="Times New Roman" panose="02020603050405020304" pitchFamily="18" charset="0"/>
              </a:rPr>
              <a:t> is found relatively in large quantities in body </a:t>
            </a:r>
            <a:r>
              <a:rPr lang="en-US" sz="2000" dirty="0" smtClean="0">
                <a:latin typeface="Times New Roman" panose="02020603050405020304" pitchFamily="18" charset="0"/>
                <a:cs typeface="Times New Roman" panose="02020603050405020304" pitchFamily="18" charset="0"/>
              </a:rPr>
              <a:t>secretions,</a:t>
            </a:r>
            <a:r>
              <a:rPr lang="en-IN" sz="2000" dirty="0" smtClean="0">
                <a:latin typeface="Times New Roman" panose="02020603050405020304" pitchFamily="18" charset="0"/>
                <a:cs typeface="Times New Roman" panose="02020603050405020304" pitchFamily="18" charset="0"/>
              </a:rPr>
              <a:t>e.g</a:t>
            </a:r>
            <a:r>
              <a:rPr lang="en-IN" sz="2000" dirty="0">
                <a:latin typeface="Times New Roman" panose="02020603050405020304" pitchFamily="18" charset="0"/>
                <a:cs typeface="Times New Roman" panose="02020603050405020304" pitchFamily="18" charset="0"/>
              </a:rPr>
              <a:t>., saliva, milk, colostrum, tears, bronchial secretions, </a:t>
            </a:r>
            <a:r>
              <a:rPr lang="en-IN" sz="2000" dirty="0" smtClean="0">
                <a:latin typeface="Times New Roman" panose="02020603050405020304" pitchFamily="18" charset="0"/>
                <a:cs typeface="Times New Roman" panose="02020603050405020304" pitchFamily="18" charset="0"/>
              </a:rPr>
              <a:t>nasal </a:t>
            </a:r>
            <a:r>
              <a:rPr lang="en-US" sz="2000" dirty="0" smtClean="0">
                <a:latin typeface="Times New Roman" panose="02020603050405020304" pitchFamily="18" charset="0"/>
                <a:cs typeface="Times New Roman" panose="02020603050405020304" pitchFamily="18" charset="0"/>
              </a:rPr>
              <a:t>mucosa</a:t>
            </a:r>
            <a:r>
              <a:rPr lang="en-US" sz="2000" dirty="0">
                <a:latin typeface="Times New Roman" panose="02020603050405020304" pitchFamily="18" charset="0"/>
                <a:cs typeface="Times New Roman" panose="02020603050405020304" pitchFamily="18" charset="0"/>
              </a:rPr>
              <a:t>, prostatic fluid, vaginal secretions and </a:t>
            </a:r>
            <a:r>
              <a:rPr lang="en-US" sz="2000" dirty="0" smtClean="0">
                <a:latin typeface="Times New Roman" panose="02020603050405020304" pitchFamily="18" charset="0"/>
                <a:cs typeface="Times New Roman" panose="02020603050405020304" pitchFamily="18" charset="0"/>
              </a:rPr>
              <a:t>mucus secretions </a:t>
            </a:r>
            <a:r>
              <a:rPr lang="en-US" sz="2000" dirty="0">
                <a:latin typeface="Times New Roman" panose="02020603050405020304" pitchFamily="18" charset="0"/>
                <a:cs typeface="Times New Roman" panose="02020603050405020304" pitchFamily="18" charset="0"/>
              </a:rPr>
              <a:t>of the small </a:t>
            </a:r>
            <a:r>
              <a:rPr lang="en-US" sz="2000" dirty="0" smtClean="0">
                <a:latin typeface="Times New Roman" panose="02020603050405020304" pitchFamily="18" charset="0"/>
                <a:cs typeface="Times New Roman" panose="02020603050405020304" pitchFamily="18" charset="0"/>
              </a:rPr>
              <a:t>intestine</a:t>
            </a:r>
            <a:r>
              <a:rPr lang="en-US" sz="2000" dirty="0">
                <a:latin typeface="Times New Roman" panose="02020603050405020304" pitchFamily="18" charset="0"/>
                <a:cs typeface="Times New Roman" panose="02020603050405020304" pitchFamily="18" charset="0"/>
              </a:rPr>
              <a:t>.</a:t>
            </a:r>
            <a:endParaRPr lang="en-US" sz="2000" dirty="0" smtClean="0">
              <a:latin typeface="Times New Roman" panose="02020603050405020304" pitchFamily="18" charset="0"/>
              <a:cs typeface="Times New Roman" panose="02020603050405020304" pitchFamily="18" charset="0"/>
            </a:endParaRPr>
          </a:p>
          <a:p>
            <a:pPr marL="0" indent="0">
              <a:buNone/>
            </a:pPr>
            <a:r>
              <a:rPr lang="en-US" sz="2000" dirty="0" smtClean="0">
                <a:latin typeface="Times New Roman" panose="02020603050405020304" pitchFamily="18" charset="0"/>
                <a:cs typeface="Times New Roman" panose="02020603050405020304" pitchFamily="18" charset="0"/>
              </a:rPr>
              <a:t> It </a:t>
            </a:r>
            <a:r>
              <a:rPr lang="en-US" sz="2000" dirty="0">
                <a:latin typeface="Times New Roman" panose="02020603050405020304" pitchFamily="18" charset="0"/>
                <a:cs typeface="Times New Roman" panose="02020603050405020304" pitchFamily="18" charset="0"/>
              </a:rPr>
              <a:t>provides the </a:t>
            </a:r>
            <a:r>
              <a:rPr lang="en-US" sz="2000" dirty="0" smtClean="0">
                <a:latin typeface="Times New Roman" panose="02020603050405020304" pitchFamily="18" charset="0"/>
                <a:cs typeface="Times New Roman" panose="02020603050405020304" pitchFamily="18" charset="0"/>
              </a:rPr>
              <a:t>primary defense </a:t>
            </a:r>
            <a:r>
              <a:rPr lang="en-US" sz="2000" dirty="0">
                <a:latin typeface="Times New Roman" panose="02020603050405020304" pitchFamily="18" charset="0"/>
                <a:cs typeface="Times New Roman" panose="02020603050405020304" pitchFamily="18" charset="0"/>
              </a:rPr>
              <a:t>mechanism at the </a:t>
            </a:r>
            <a:r>
              <a:rPr lang="en-US" sz="2000" dirty="0" smtClean="0">
                <a:latin typeface="Times New Roman" panose="02020603050405020304" pitchFamily="18" charset="0"/>
                <a:cs typeface="Times New Roman" panose="02020603050405020304" pitchFamily="18" charset="0"/>
              </a:rPr>
              <a:t>mucous </a:t>
            </a:r>
            <a:r>
              <a:rPr lang="en-US" sz="2000" dirty="0">
                <a:latin typeface="Times New Roman" panose="02020603050405020304" pitchFamily="18" charset="0"/>
                <a:cs typeface="Times New Roman" panose="02020603050405020304" pitchFamily="18" charset="0"/>
              </a:rPr>
              <a:t>membranes against </a:t>
            </a:r>
            <a:r>
              <a:rPr lang="en-US" sz="2000" dirty="0" smtClean="0">
                <a:latin typeface="Times New Roman" panose="02020603050405020304" pitchFamily="18" charset="0"/>
                <a:cs typeface="Times New Roman" panose="02020603050405020304" pitchFamily="18" charset="0"/>
              </a:rPr>
              <a:t>local </a:t>
            </a:r>
            <a:r>
              <a:rPr lang="en-IN" sz="2000" dirty="0" smtClean="0">
                <a:latin typeface="Times New Roman" panose="02020603050405020304" pitchFamily="18" charset="0"/>
                <a:cs typeface="Times New Roman" panose="02020603050405020304" pitchFamily="18" charset="0"/>
              </a:rPr>
              <a:t>infection.</a:t>
            </a:r>
          </a:p>
          <a:p>
            <a:r>
              <a:rPr lang="en-IN" sz="2000" b="1" dirty="0" err="1">
                <a:latin typeface="Times New Roman" panose="02020603050405020304" pitchFamily="18" charset="0"/>
                <a:cs typeface="Times New Roman" panose="02020603050405020304" pitchFamily="18" charset="0"/>
              </a:rPr>
              <a:t>lgE</a:t>
            </a:r>
            <a:r>
              <a:rPr lang="en-IN" sz="2000" b="1" dirty="0">
                <a:latin typeface="Times New Roman" panose="02020603050405020304" pitchFamily="18" charset="0"/>
                <a:cs typeface="Times New Roman" panose="02020603050405020304" pitchFamily="18" charset="0"/>
              </a:rPr>
              <a:t> </a:t>
            </a:r>
            <a:r>
              <a:rPr lang="en-IN" sz="2000" dirty="0" smtClean="0">
                <a:latin typeface="Times New Roman" panose="02020603050405020304" pitchFamily="18" charset="0"/>
                <a:cs typeface="Times New Roman" panose="02020603050405020304" pitchFamily="18" charset="0"/>
              </a:rPr>
              <a:t>:</a:t>
            </a:r>
            <a:r>
              <a:rPr lang="en-US" sz="2000" dirty="0">
                <a:latin typeface="Times New Roman" panose="02020603050405020304" pitchFamily="18" charset="0"/>
                <a:cs typeface="Times New Roman" panose="02020603050405020304" pitchFamily="18" charset="0"/>
              </a:rPr>
              <a:t>It is the major antibody responsible for immediate </a:t>
            </a:r>
            <a:r>
              <a:rPr lang="en-US" sz="2000" dirty="0" smtClean="0">
                <a:latin typeface="Times New Roman" panose="02020603050405020304" pitchFamily="18" charset="0"/>
                <a:cs typeface="Times New Roman" panose="02020603050405020304" pitchFamily="18" charset="0"/>
              </a:rPr>
              <a:t>allergic </a:t>
            </a:r>
            <a:r>
              <a:rPr lang="en-IN" sz="2000" dirty="0" smtClean="0">
                <a:latin typeface="Times New Roman" panose="02020603050405020304" pitchFamily="18" charset="0"/>
                <a:cs typeface="Times New Roman" panose="02020603050405020304" pitchFamily="18" charset="0"/>
              </a:rPr>
              <a:t>anaphylactic reactions.</a:t>
            </a:r>
          </a:p>
          <a:p>
            <a:r>
              <a:rPr lang="en-US" sz="2000" b="1" dirty="0" err="1">
                <a:latin typeface="Times New Roman" panose="02020603050405020304" pitchFamily="18" charset="0"/>
                <a:cs typeface="Times New Roman" panose="02020603050405020304" pitchFamily="18" charset="0"/>
              </a:rPr>
              <a:t>lgD</a:t>
            </a:r>
            <a:r>
              <a:rPr lang="en-US" sz="2000" b="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lgD</a:t>
            </a:r>
            <a:r>
              <a:rPr lang="en-US" sz="2000" dirty="0">
                <a:latin typeface="Times New Roman" panose="02020603050405020304" pitchFamily="18" charset="0"/>
                <a:cs typeface="Times New Roman" panose="02020603050405020304" pitchFamily="18" charset="0"/>
              </a:rPr>
              <a:t> acts as an antigen receptor </a:t>
            </a:r>
            <a:r>
              <a:rPr lang="en-US" sz="2000" dirty="0" smtClean="0">
                <a:latin typeface="Times New Roman" panose="02020603050405020304" pitchFamily="18" charset="0"/>
                <a:cs typeface="Times New Roman" panose="02020603050405020304" pitchFamily="18" charset="0"/>
              </a:rPr>
              <a:t>when present </a:t>
            </a:r>
            <a:r>
              <a:rPr lang="en-US" sz="2000" dirty="0">
                <a:latin typeface="Times New Roman" panose="02020603050405020304" pitchFamily="18" charset="0"/>
                <a:cs typeface="Times New Roman" panose="02020603050405020304" pitchFamily="18" charset="0"/>
              </a:rPr>
              <a:t>on the surface of certain B lymphocytes.</a:t>
            </a:r>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703376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curtains"/>
      </p:transition>
    </mc:Choice>
    <mc:Fallback xmlns="">
      <p:transition spd="slow">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0"/>
            <a:ext cx="8911687" cy="682580"/>
          </a:xfrm>
        </p:spPr>
        <p:txBody>
          <a:bodyPr/>
          <a:lstStyle/>
          <a:p>
            <a:pPr algn="ctr"/>
            <a:r>
              <a:rPr lang="en-US" dirty="0" smtClean="0">
                <a:latin typeface="Times New Roman" panose="02020603050405020304" pitchFamily="18" charset="0"/>
                <a:cs typeface="Times New Roman" panose="02020603050405020304" pitchFamily="18" charset="0"/>
              </a:rPr>
              <a:t>COLD CHAIN</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918952" y="785611"/>
            <a:ext cx="9585660" cy="5782614"/>
          </a:xfrm>
        </p:spPr>
        <p:txBody>
          <a:bodyPr>
            <a:noAutofit/>
          </a:bodyPr>
          <a:lstStyle/>
          <a:p>
            <a:r>
              <a:rPr lang="en-US" sz="2400" dirty="0">
                <a:latin typeface="Times New Roman" panose="02020603050405020304" pitchFamily="18" charset="0"/>
                <a:cs typeface="Times New Roman" panose="02020603050405020304" pitchFamily="18" charset="0"/>
              </a:rPr>
              <a:t>The "cold chain" is a system of storage and transport </a:t>
            </a:r>
            <a:r>
              <a:rPr lang="en-US" sz="2400" dirty="0" smtClean="0">
                <a:latin typeface="Times New Roman" panose="02020603050405020304" pitchFamily="18" charset="0"/>
                <a:cs typeface="Times New Roman" panose="02020603050405020304" pitchFamily="18" charset="0"/>
              </a:rPr>
              <a:t>of vaccines </a:t>
            </a:r>
            <a:r>
              <a:rPr lang="en-US" sz="2400" dirty="0">
                <a:latin typeface="Times New Roman" panose="02020603050405020304" pitchFamily="18" charset="0"/>
                <a:cs typeface="Times New Roman" panose="02020603050405020304" pitchFamily="18" charset="0"/>
              </a:rPr>
              <a:t>at low temperature from the manufacturer to </a:t>
            </a:r>
            <a:r>
              <a:rPr lang="en-US" sz="2400" dirty="0" smtClean="0">
                <a:latin typeface="Times New Roman" panose="02020603050405020304" pitchFamily="18" charset="0"/>
                <a:cs typeface="Times New Roman" panose="02020603050405020304" pitchFamily="18" charset="0"/>
              </a:rPr>
              <a:t>the </a:t>
            </a:r>
            <a:r>
              <a:rPr lang="en-IN" sz="2400" dirty="0" smtClean="0">
                <a:latin typeface="Times New Roman" panose="02020603050405020304" pitchFamily="18" charset="0"/>
                <a:cs typeface="Times New Roman" panose="02020603050405020304" pitchFamily="18" charset="0"/>
              </a:rPr>
              <a:t>actual </a:t>
            </a:r>
            <a:r>
              <a:rPr lang="en-IN" sz="2400" dirty="0">
                <a:latin typeface="Times New Roman" panose="02020603050405020304" pitchFamily="18" charset="0"/>
                <a:cs typeface="Times New Roman" panose="02020603050405020304" pitchFamily="18" charset="0"/>
              </a:rPr>
              <a:t>vaccination site</a:t>
            </a:r>
            <a:r>
              <a:rPr lang="en-IN" sz="2400" dirty="0" smtClean="0">
                <a:latin typeface="Times New Roman" panose="02020603050405020304" pitchFamily="18" charset="0"/>
                <a:cs typeface="Times New Roman" panose="02020603050405020304" pitchFamily="18" charset="0"/>
              </a:rPr>
              <a:t>.</a:t>
            </a:r>
          </a:p>
          <a:p>
            <a:r>
              <a:rPr lang="en-US" sz="2400" dirty="0">
                <a:latin typeface="Times New Roman" panose="02020603050405020304" pitchFamily="18" charset="0"/>
                <a:cs typeface="Times New Roman" panose="02020603050405020304" pitchFamily="18" charset="0"/>
              </a:rPr>
              <a:t>The cold chain system is </a:t>
            </a:r>
            <a:r>
              <a:rPr lang="en-US" sz="2400" dirty="0" smtClean="0">
                <a:latin typeface="Times New Roman" panose="02020603050405020304" pitchFamily="18" charset="0"/>
                <a:cs typeface="Times New Roman" panose="02020603050405020304" pitchFamily="18" charset="0"/>
              </a:rPr>
              <a:t>necessary because </a:t>
            </a:r>
            <a:r>
              <a:rPr lang="en-US" sz="2400" dirty="0">
                <a:latin typeface="Times New Roman" panose="02020603050405020304" pitchFamily="18" charset="0"/>
                <a:cs typeface="Times New Roman" panose="02020603050405020304" pitchFamily="18" charset="0"/>
              </a:rPr>
              <a:t>vaccine failure may occur due to failure to </a:t>
            </a:r>
            <a:r>
              <a:rPr lang="en-US" sz="2400" dirty="0" smtClean="0">
                <a:latin typeface="Times New Roman" panose="02020603050405020304" pitchFamily="18" charset="0"/>
                <a:cs typeface="Times New Roman" panose="02020603050405020304" pitchFamily="18" charset="0"/>
              </a:rPr>
              <a:t>store and </a:t>
            </a:r>
            <a:r>
              <a:rPr lang="en-US" sz="2400" dirty="0">
                <a:latin typeface="Times New Roman" panose="02020603050405020304" pitchFamily="18" charset="0"/>
                <a:cs typeface="Times New Roman" panose="02020603050405020304" pitchFamily="18" charset="0"/>
              </a:rPr>
              <a:t>transport under strict temperature </a:t>
            </a:r>
            <a:r>
              <a:rPr lang="en-US" sz="2400" dirty="0" smtClean="0">
                <a:latin typeface="Times New Roman" panose="02020603050405020304" pitchFamily="18" charset="0"/>
                <a:cs typeface="Times New Roman" panose="02020603050405020304" pitchFamily="18" charset="0"/>
              </a:rPr>
              <a:t>controls.</a:t>
            </a:r>
          </a:p>
          <a:p>
            <a:r>
              <a:rPr lang="en-IN" sz="2400" dirty="0">
                <a:latin typeface="Times New Roman" panose="02020603050405020304" pitchFamily="18" charset="0"/>
                <a:cs typeface="Times New Roman" panose="02020603050405020304" pitchFamily="18" charset="0"/>
              </a:rPr>
              <a:t>6 rights </a:t>
            </a:r>
            <a:r>
              <a:rPr lang="en-IN" sz="2400" dirty="0" smtClean="0">
                <a:latin typeface="Times New Roman" panose="02020603050405020304" pitchFamily="18" charset="0"/>
                <a:cs typeface="Times New Roman" panose="02020603050405020304" pitchFamily="18" charset="0"/>
              </a:rPr>
              <a:t>of </a:t>
            </a:r>
            <a:r>
              <a:rPr lang="en-US" sz="2400" dirty="0" smtClean="0">
                <a:latin typeface="Times New Roman" panose="02020603050405020304" pitchFamily="18" charset="0"/>
                <a:cs typeface="Times New Roman" panose="02020603050405020304" pitchFamily="18" charset="0"/>
              </a:rPr>
              <a:t>supply </a:t>
            </a:r>
            <a:r>
              <a:rPr lang="en-US" sz="2400" dirty="0">
                <a:latin typeface="Times New Roman" panose="02020603050405020304" pitchFamily="18" charset="0"/>
                <a:cs typeface="Times New Roman" panose="02020603050405020304" pitchFamily="18" charset="0"/>
              </a:rPr>
              <a:t>chain - The right vaccine in the right quantity at </a:t>
            </a:r>
            <a:r>
              <a:rPr lang="en-US" sz="2400" dirty="0" smtClean="0">
                <a:latin typeface="Times New Roman" panose="02020603050405020304" pitchFamily="18" charset="0"/>
                <a:cs typeface="Times New Roman" panose="02020603050405020304" pitchFamily="18" charset="0"/>
              </a:rPr>
              <a:t>the right </a:t>
            </a:r>
            <a:r>
              <a:rPr lang="en-US" sz="2400" dirty="0">
                <a:latin typeface="Times New Roman" panose="02020603050405020304" pitchFamily="18" charset="0"/>
                <a:cs typeface="Times New Roman" panose="02020603050405020304" pitchFamily="18" charset="0"/>
              </a:rPr>
              <a:t>place at the right time in the right condition (</a:t>
            </a:r>
            <a:r>
              <a:rPr lang="en-US" sz="2400" dirty="0" smtClean="0">
                <a:latin typeface="Times New Roman" panose="02020603050405020304" pitchFamily="18" charset="0"/>
                <a:cs typeface="Times New Roman" panose="02020603050405020304" pitchFamily="18" charset="0"/>
              </a:rPr>
              <a:t>no temperature </a:t>
            </a:r>
            <a:r>
              <a:rPr lang="en-US" sz="2400" dirty="0">
                <a:latin typeface="Times New Roman" panose="02020603050405020304" pitchFamily="18" charset="0"/>
                <a:cs typeface="Times New Roman" panose="02020603050405020304" pitchFamily="18" charset="0"/>
              </a:rPr>
              <a:t>breaks in cold chain) and at the right </a:t>
            </a:r>
            <a:r>
              <a:rPr lang="en-US" sz="2400" dirty="0" smtClean="0">
                <a:latin typeface="Times New Roman" panose="02020603050405020304" pitchFamily="18" charset="0"/>
                <a:cs typeface="Times New Roman" panose="02020603050405020304" pitchFamily="18" charset="0"/>
              </a:rPr>
              <a:t>cost.</a:t>
            </a:r>
          </a:p>
          <a:p>
            <a:r>
              <a:rPr lang="en-IN" sz="2400" dirty="0" smtClean="0">
                <a:latin typeface="Times New Roman" panose="02020603050405020304" pitchFamily="18" charset="0"/>
                <a:cs typeface="Times New Roman" panose="02020603050405020304" pitchFamily="18" charset="0"/>
              </a:rPr>
              <a:t>Vaccines </a:t>
            </a:r>
            <a:r>
              <a:rPr lang="en-US" sz="2400" dirty="0" smtClean="0">
                <a:latin typeface="Times New Roman" panose="02020603050405020304" pitchFamily="18" charset="0"/>
                <a:cs typeface="Times New Roman" panose="02020603050405020304" pitchFamily="18" charset="0"/>
              </a:rPr>
              <a:t>which </a:t>
            </a:r>
            <a:r>
              <a:rPr lang="en-US" sz="2400" dirty="0">
                <a:latin typeface="Times New Roman" panose="02020603050405020304" pitchFamily="18" charset="0"/>
                <a:cs typeface="Times New Roman" panose="02020603050405020304" pitchFamily="18" charset="0"/>
              </a:rPr>
              <a:t>must be stored in the freezer compartment are : </a:t>
            </a:r>
            <a:r>
              <a:rPr lang="en-US" sz="2400" dirty="0" smtClean="0">
                <a:latin typeface="Times New Roman" panose="02020603050405020304" pitchFamily="18" charset="0"/>
                <a:cs typeface="Times New Roman" panose="02020603050405020304" pitchFamily="18" charset="0"/>
              </a:rPr>
              <a:t>polio and </a:t>
            </a:r>
            <a:r>
              <a:rPr lang="en-US" sz="2400" dirty="0">
                <a:latin typeface="Times New Roman" panose="02020603050405020304" pitchFamily="18" charset="0"/>
                <a:cs typeface="Times New Roman" panose="02020603050405020304" pitchFamily="18" charset="0"/>
              </a:rPr>
              <a:t>measles</a:t>
            </a:r>
            <a:r>
              <a:rPr lang="en-US" sz="2400" dirty="0" smtClean="0">
                <a:latin typeface="Times New Roman" panose="02020603050405020304" pitchFamily="18" charset="0"/>
                <a:cs typeface="Times New Roman" panose="02020603050405020304" pitchFamily="18" charset="0"/>
              </a:rPr>
              <a:t>.</a:t>
            </a:r>
          </a:p>
          <a:p>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Vaccines which must be stored in the </a:t>
            </a:r>
            <a:r>
              <a:rPr lang="en-US" sz="2400" b="1" dirty="0" smtClean="0">
                <a:latin typeface="Times New Roman" panose="02020603050405020304" pitchFamily="18" charset="0"/>
                <a:cs typeface="Times New Roman" panose="02020603050405020304" pitchFamily="18" charset="0"/>
              </a:rPr>
              <a:t>COLD PART </a:t>
            </a:r>
            <a:r>
              <a:rPr lang="en-US" sz="2400" dirty="0">
                <a:latin typeface="Times New Roman" panose="02020603050405020304" pitchFamily="18" charset="0"/>
                <a:cs typeface="Times New Roman" panose="02020603050405020304" pitchFamily="18" charset="0"/>
              </a:rPr>
              <a:t>but </a:t>
            </a:r>
            <a:r>
              <a:rPr lang="en-US" sz="2400" b="1" dirty="0">
                <a:solidFill>
                  <a:srgbClr val="2E027E"/>
                </a:solidFill>
                <a:latin typeface="Times New Roman" panose="02020603050405020304" pitchFamily="18" charset="0"/>
                <a:cs typeface="Times New Roman" panose="02020603050405020304" pitchFamily="18" charset="0"/>
              </a:rPr>
              <a:t>never allowed to freeze </a:t>
            </a:r>
            <a:r>
              <a:rPr lang="en-US" sz="2400" dirty="0">
                <a:latin typeface="Times New Roman" panose="02020603050405020304" pitchFamily="18" charset="0"/>
                <a:cs typeface="Times New Roman" panose="02020603050405020304" pitchFamily="18" charset="0"/>
              </a:rPr>
              <a:t>are : </a:t>
            </a:r>
            <a:r>
              <a:rPr lang="en-US" sz="2400" dirty="0">
                <a:solidFill>
                  <a:srgbClr val="FF0000"/>
                </a:solidFill>
                <a:latin typeface="Times New Roman" panose="02020603050405020304" pitchFamily="18" charset="0"/>
                <a:cs typeface="Times New Roman" panose="02020603050405020304" pitchFamily="18" charset="0"/>
              </a:rPr>
              <a:t>"T series" </a:t>
            </a:r>
            <a:r>
              <a:rPr lang="en-US" sz="2400" dirty="0" smtClean="0">
                <a:solidFill>
                  <a:srgbClr val="FF0000"/>
                </a:solidFill>
                <a:latin typeface="Times New Roman" panose="02020603050405020304" pitchFamily="18" charset="0"/>
                <a:cs typeface="Times New Roman" panose="02020603050405020304" pitchFamily="18" charset="0"/>
              </a:rPr>
              <a:t>vaccines </a:t>
            </a:r>
            <a:r>
              <a:rPr lang="en-IN" sz="2400" dirty="0" smtClean="0">
                <a:latin typeface="Times New Roman" panose="02020603050405020304" pitchFamily="18" charset="0"/>
                <a:cs typeface="Times New Roman" panose="02020603050405020304" pitchFamily="18" charset="0"/>
              </a:rPr>
              <a:t>(DPT</a:t>
            </a:r>
            <a:r>
              <a:rPr lang="en-IN" sz="2400" dirty="0">
                <a:latin typeface="Times New Roman" panose="02020603050405020304" pitchFamily="18" charset="0"/>
                <a:cs typeface="Times New Roman" panose="02020603050405020304" pitchFamily="18" charset="0"/>
              </a:rPr>
              <a:t>, tetanus toxoid, DT) hepatitis B, BCG, and </a:t>
            </a:r>
            <a:r>
              <a:rPr lang="en-IN" sz="2400" dirty="0" smtClean="0">
                <a:latin typeface="Times New Roman" panose="02020603050405020304" pitchFamily="18" charset="0"/>
                <a:cs typeface="Times New Roman" panose="02020603050405020304" pitchFamily="18" charset="0"/>
              </a:rPr>
              <a:t>diluents.</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81194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curtains"/>
      </p:transition>
    </mc:Choice>
    <mc:Fallback xmlns="">
      <p:transition spd="slow">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0"/>
            <a:ext cx="8911687" cy="638020"/>
          </a:xfrm>
        </p:spPr>
        <p:txBody>
          <a:bodyPr>
            <a:normAutofit fontScale="90000"/>
          </a:bodyPr>
          <a:lstStyle/>
          <a:p>
            <a:pPr algn="ctr"/>
            <a:r>
              <a:rPr lang="en-IN" b="1" dirty="0" smtClean="0">
                <a:latin typeface="Times New Roman" panose="02020603050405020304" pitchFamily="18" charset="0"/>
                <a:cs typeface="Times New Roman" panose="02020603050405020304" pitchFamily="18" charset="0"/>
              </a:rPr>
              <a:t>THE COLD CHAIN EQUIPMENT</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45466" y="638019"/>
            <a:ext cx="9959146" cy="6097631"/>
          </a:xfrm>
        </p:spPr>
        <p:txBody>
          <a:bodyPr>
            <a:noAutofit/>
          </a:bodyPr>
          <a:lstStyle/>
          <a:p>
            <a:r>
              <a:rPr lang="en-US" sz="2400" b="1" i="1" dirty="0">
                <a:latin typeface="Times New Roman" panose="02020603050405020304" pitchFamily="18" charset="0"/>
                <a:cs typeface="Times New Roman" panose="02020603050405020304" pitchFamily="18" charset="0"/>
              </a:rPr>
              <a:t>Walk-in cold rooms</a:t>
            </a:r>
            <a:r>
              <a:rPr lang="en-US" sz="2400" i="1" dirty="0">
                <a:latin typeface="Times New Roman" panose="02020603050405020304" pitchFamily="18" charset="0"/>
                <a:cs typeface="Times New Roman" panose="02020603050405020304" pitchFamily="18" charset="0"/>
              </a:rPr>
              <a:t> (WIC) : </a:t>
            </a:r>
            <a:r>
              <a:rPr lang="en-US" sz="2400" dirty="0">
                <a:latin typeface="Times New Roman" panose="02020603050405020304" pitchFamily="18" charset="0"/>
                <a:cs typeface="Times New Roman" panose="02020603050405020304" pitchFamily="18" charset="0"/>
              </a:rPr>
              <a:t>They are located </a:t>
            </a:r>
            <a:r>
              <a:rPr lang="en-US" sz="2400" dirty="0" smtClean="0">
                <a:latin typeface="Times New Roman" panose="02020603050405020304" pitchFamily="18" charset="0"/>
                <a:cs typeface="Times New Roman" panose="02020603050405020304" pitchFamily="18" charset="0"/>
              </a:rPr>
              <a:t>at regional </a:t>
            </a:r>
            <a:r>
              <a:rPr lang="en-US" sz="2400" dirty="0">
                <a:latin typeface="Times New Roman" panose="02020603050405020304" pitchFamily="18" charset="0"/>
                <a:cs typeface="Times New Roman" panose="02020603050405020304" pitchFamily="18" charset="0"/>
              </a:rPr>
              <a:t>level, meant to store vaccines </a:t>
            </a:r>
            <a:r>
              <a:rPr lang="en-US" sz="2400" dirty="0" err="1">
                <a:latin typeface="Times New Roman" panose="02020603050405020304" pitchFamily="18" charset="0"/>
                <a:cs typeface="Times New Roman" panose="02020603050405020304" pitchFamily="18" charset="0"/>
              </a:rPr>
              <a:t>upto</a:t>
            </a:r>
            <a:r>
              <a:rPr lang="en-US" sz="2400" dirty="0">
                <a:latin typeface="Times New Roman" panose="02020603050405020304" pitchFamily="18" charset="0"/>
                <a:cs typeface="Times New Roman" panose="02020603050405020304" pitchFamily="18" charset="0"/>
              </a:rPr>
              <a:t> 3 months </a:t>
            </a:r>
            <a:r>
              <a:rPr lang="en-US" sz="2400" dirty="0" smtClean="0">
                <a:latin typeface="Times New Roman" panose="02020603050405020304" pitchFamily="18" charset="0"/>
                <a:cs typeface="Times New Roman" panose="02020603050405020304" pitchFamily="18" charset="0"/>
              </a:rPr>
              <a:t>and </a:t>
            </a:r>
            <a:r>
              <a:rPr lang="en-IN" sz="2400" dirty="0" smtClean="0">
                <a:latin typeface="Times New Roman" panose="02020603050405020304" pitchFamily="18" charset="0"/>
                <a:cs typeface="Times New Roman" panose="02020603050405020304" pitchFamily="18" charset="0"/>
              </a:rPr>
              <a:t>serve </a:t>
            </a:r>
            <a:r>
              <a:rPr lang="en-IN" sz="2400" dirty="0">
                <a:latin typeface="Times New Roman" panose="02020603050405020304" pitchFamily="18" charset="0"/>
                <a:cs typeface="Times New Roman" panose="02020603050405020304" pitchFamily="18" charset="0"/>
              </a:rPr>
              <a:t>4-5 districts</a:t>
            </a:r>
            <a:r>
              <a:rPr lang="en-IN" sz="2400" dirty="0" smtClean="0">
                <a:latin typeface="Times New Roman" panose="02020603050405020304" pitchFamily="18" charset="0"/>
                <a:cs typeface="Times New Roman" panose="02020603050405020304" pitchFamily="18" charset="0"/>
              </a:rPr>
              <a:t>.</a:t>
            </a:r>
          </a:p>
          <a:p>
            <a:r>
              <a:rPr lang="en-US" sz="2400" b="1" i="1" dirty="0">
                <a:latin typeface="Times New Roman" panose="02020603050405020304" pitchFamily="18" charset="0"/>
                <a:cs typeface="Times New Roman" panose="02020603050405020304" pitchFamily="18" charset="0"/>
              </a:rPr>
              <a:t>Deep freezers </a:t>
            </a:r>
            <a:r>
              <a:rPr lang="en-US" sz="2400" i="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Supplied to all districts (large) </a:t>
            </a:r>
            <a:r>
              <a:rPr lang="en-US" sz="2400" dirty="0" smtClean="0">
                <a:latin typeface="Times New Roman" panose="02020603050405020304" pitchFamily="18" charset="0"/>
                <a:cs typeface="Times New Roman" panose="02020603050405020304" pitchFamily="18" charset="0"/>
              </a:rPr>
              <a:t>and PHCs </a:t>
            </a:r>
            <a:r>
              <a:rPr lang="en-US" sz="2400" dirty="0">
                <a:latin typeface="Times New Roman" panose="02020603050405020304" pitchFamily="18" charset="0"/>
                <a:cs typeface="Times New Roman" panose="02020603050405020304" pitchFamily="18" charset="0"/>
              </a:rPr>
              <a:t>(small) to store vaccines. The cabinet temperature </a:t>
            </a:r>
            <a:r>
              <a:rPr lang="en-US" sz="2400" dirty="0" smtClean="0">
                <a:latin typeface="Times New Roman" panose="02020603050405020304" pitchFamily="18" charset="0"/>
                <a:cs typeface="Times New Roman" panose="02020603050405020304" pitchFamily="18" charset="0"/>
              </a:rPr>
              <a:t>is maintained </a:t>
            </a:r>
            <a:r>
              <a:rPr lang="en-US" sz="2400" dirty="0">
                <a:latin typeface="Times New Roman" panose="02020603050405020304" pitchFamily="18" charset="0"/>
                <a:cs typeface="Times New Roman" panose="02020603050405020304" pitchFamily="18" charset="0"/>
              </a:rPr>
              <a:t>between -15°C to -25°C. </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In </a:t>
            </a:r>
            <a:r>
              <a:rPr lang="en-US" sz="2400" dirty="0">
                <a:latin typeface="Times New Roman" panose="02020603050405020304" pitchFamily="18" charset="0"/>
                <a:cs typeface="Times New Roman" panose="02020603050405020304" pitchFamily="18" charset="0"/>
              </a:rPr>
              <a:t>case of </a:t>
            </a:r>
            <a:r>
              <a:rPr lang="en-US" sz="2400" dirty="0" smtClean="0">
                <a:latin typeface="Times New Roman" panose="02020603050405020304" pitchFamily="18" charset="0"/>
                <a:cs typeface="Times New Roman" panose="02020603050405020304" pitchFamily="18" charset="0"/>
              </a:rPr>
              <a:t>power failure</a:t>
            </a:r>
            <a:r>
              <a:rPr lang="en-US" sz="2400" dirty="0">
                <a:latin typeface="Times New Roman" panose="02020603050405020304" pitchFamily="18" charset="0"/>
                <a:cs typeface="Times New Roman" panose="02020603050405020304" pitchFamily="18" charset="0"/>
              </a:rPr>
              <a:t>, these freezers can maintain the cabinet </a:t>
            </a:r>
            <a:r>
              <a:rPr lang="en-US" sz="2400" dirty="0" smtClean="0">
                <a:latin typeface="Times New Roman" panose="02020603050405020304" pitchFamily="18" charset="0"/>
                <a:cs typeface="Times New Roman" panose="02020603050405020304" pitchFamily="18" charset="0"/>
              </a:rPr>
              <a:t>temperature for 15 -22 </a:t>
            </a:r>
            <a:r>
              <a:rPr lang="en-US" sz="2400" dirty="0">
                <a:latin typeface="Times New Roman" panose="02020603050405020304" pitchFamily="18" charset="0"/>
                <a:cs typeface="Times New Roman" panose="02020603050405020304" pitchFamily="18" charset="0"/>
              </a:rPr>
              <a:t>hours. </a:t>
            </a:r>
            <a:endParaRPr lang="en-US" sz="2400" dirty="0" smtClean="0">
              <a:latin typeface="Times New Roman" panose="02020603050405020304" pitchFamily="18" charset="0"/>
              <a:cs typeface="Times New Roman" panose="02020603050405020304" pitchFamily="18" charset="0"/>
            </a:endParaRPr>
          </a:p>
          <a:p>
            <a:r>
              <a:rPr lang="en-US" sz="2400" b="1" i="1" dirty="0" err="1" smtClean="0">
                <a:latin typeface="Times New Roman" panose="02020603050405020304" pitchFamily="18" charset="0"/>
                <a:cs typeface="Times New Roman" panose="02020603050405020304" pitchFamily="18" charset="0"/>
              </a:rPr>
              <a:t>lce</a:t>
            </a:r>
            <a:r>
              <a:rPr lang="en-US" sz="2400" b="1" i="1" dirty="0" smtClean="0">
                <a:latin typeface="Times New Roman" panose="02020603050405020304" pitchFamily="18" charset="0"/>
                <a:cs typeface="Times New Roman" panose="02020603050405020304" pitchFamily="18" charset="0"/>
              </a:rPr>
              <a:t>-lined </a:t>
            </a:r>
            <a:r>
              <a:rPr lang="en-US" sz="2400" b="1" i="1" dirty="0">
                <a:latin typeface="Times New Roman" panose="02020603050405020304" pitchFamily="18" charset="0"/>
                <a:cs typeface="Times New Roman" panose="02020603050405020304" pitchFamily="18" charset="0"/>
              </a:rPr>
              <a:t>refrigerators </a:t>
            </a:r>
            <a:r>
              <a:rPr lang="en-US" sz="2400" i="1" dirty="0" smtClean="0">
                <a:latin typeface="Times New Roman" panose="02020603050405020304" pitchFamily="18" charset="0"/>
                <a:cs typeface="Times New Roman" panose="02020603050405020304" pitchFamily="18" charset="0"/>
              </a:rPr>
              <a:t>(ILR</a:t>
            </a:r>
            <a:r>
              <a:rPr lang="en-US" sz="2400" i="1" dirty="0">
                <a:latin typeface="Times New Roman" panose="02020603050405020304" pitchFamily="18" charset="0"/>
                <a:cs typeface="Times New Roman" panose="02020603050405020304" pitchFamily="18" charset="0"/>
              </a:rPr>
              <a:t>) : </a:t>
            </a:r>
            <a:r>
              <a:rPr lang="en-US" sz="2400" dirty="0" smtClean="0">
                <a:latin typeface="Times New Roman" panose="02020603050405020304" pitchFamily="18" charset="0"/>
                <a:cs typeface="Times New Roman" panose="02020603050405020304" pitchFamily="18" charset="0"/>
              </a:rPr>
              <a:t>ILR </a:t>
            </a:r>
            <a:r>
              <a:rPr lang="en-US" sz="2400" dirty="0">
                <a:latin typeface="Times New Roman" panose="02020603050405020304" pitchFamily="18" charset="0"/>
                <a:cs typeface="Times New Roman" panose="02020603050405020304" pitchFamily="18" charset="0"/>
              </a:rPr>
              <a:t>are kept at the </a:t>
            </a:r>
            <a:r>
              <a:rPr lang="en-US" sz="2400" dirty="0" smtClean="0">
                <a:latin typeface="Times New Roman" panose="02020603050405020304" pitchFamily="18" charset="0"/>
                <a:cs typeface="Times New Roman" panose="02020603050405020304" pitchFamily="18" charset="0"/>
              </a:rPr>
              <a:t>PHC (small</a:t>
            </a:r>
            <a:r>
              <a:rPr lang="en-US" sz="2400" dirty="0">
                <a:latin typeface="Times New Roman" panose="02020603050405020304" pitchFamily="18" charset="0"/>
                <a:cs typeface="Times New Roman" panose="02020603050405020304" pitchFamily="18" charset="0"/>
              </a:rPr>
              <a:t>) and district level (large). The cabinet temperature </a:t>
            </a:r>
            <a:r>
              <a:rPr lang="en-US" sz="2400" dirty="0" smtClean="0">
                <a:latin typeface="Times New Roman" panose="02020603050405020304" pitchFamily="18" charset="0"/>
                <a:cs typeface="Times New Roman" panose="02020603050405020304" pitchFamily="18" charset="0"/>
              </a:rPr>
              <a:t>is maintained </a:t>
            </a:r>
            <a:r>
              <a:rPr lang="en-US" sz="2400" dirty="0">
                <a:latin typeface="Times New Roman" panose="02020603050405020304" pitchFamily="18" charset="0"/>
                <a:cs typeface="Times New Roman" panose="02020603050405020304" pitchFamily="18" charset="0"/>
              </a:rPr>
              <a:t>at +2°C to </a:t>
            </a:r>
            <a:r>
              <a:rPr lang="en-US" sz="2400" dirty="0" smtClean="0">
                <a:latin typeface="Times New Roman" panose="02020603050405020304" pitchFamily="18" charset="0"/>
                <a:cs typeface="Times New Roman" panose="02020603050405020304" pitchFamily="18" charset="0"/>
              </a:rPr>
              <a:t>+8°C</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ILR </a:t>
            </a:r>
            <a:r>
              <a:rPr lang="en-US" sz="2400" dirty="0">
                <a:latin typeface="Times New Roman" panose="02020603050405020304" pitchFamily="18" charset="0"/>
                <a:cs typeface="Times New Roman" panose="02020603050405020304" pitchFamily="18" charset="0"/>
              </a:rPr>
              <a:t>are lined with tubes </a:t>
            </a:r>
            <a:r>
              <a:rPr lang="en-US" sz="2400" dirty="0" smtClean="0">
                <a:latin typeface="Times New Roman" panose="02020603050405020304" pitchFamily="18" charset="0"/>
                <a:cs typeface="Times New Roman" panose="02020603050405020304" pitchFamily="18" charset="0"/>
              </a:rPr>
              <a:t>or ice </a:t>
            </a:r>
            <a:r>
              <a:rPr lang="en-US" sz="2400" dirty="0">
                <a:latin typeface="Times New Roman" panose="02020603050405020304" pitchFamily="18" charset="0"/>
                <a:cs typeface="Times New Roman" panose="02020603050405020304" pitchFamily="18" charset="0"/>
              </a:rPr>
              <a:t>packs filled with water which freezes and keeps </a:t>
            </a:r>
            <a:r>
              <a:rPr lang="en-US" sz="2400" dirty="0" smtClean="0">
                <a:latin typeface="Times New Roman" panose="02020603050405020304" pitchFamily="18" charset="0"/>
                <a:cs typeface="Times New Roman" panose="02020603050405020304" pitchFamily="18" charset="0"/>
              </a:rPr>
              <a:t>the internal </a:t>
            </a:r>
            <a:r>
              <a:rPr lang="en-US" sz="2400" dirty="0">
                <a:latin typeface="Times New Roman" panose="02020603050405020304" pitchFamily="18" charset="0"/>
                <a:cs typeface="Times New Roman" panose="02020603050405020304" pitchFamily="18" charset="0"/>
              </a:rPr>
              <a:t>temperature at a safe level. ILRs can keep </a:t>
            </a:r>
            <a:r>
              <a:rPr lang="en-US" sz="2400" dirty="0" smtClean="0">
                <a:latin typeface="Times New Roman" panose="02020603050405020304" pitchFamily="18" charset="0"/>
                <a:cs typeface="Times New Roman" panose="02020603050405020304" pitchFamily="18" charset="0"/>
              </a:rPr>
              <a:t>vaccine safe </a:t>
            </a:r>
            <a:r>
              <a:rPr lang="en-US" sz="2400" dirty="0">
                <a:latin typeface="Times New Roman" panose="02020603050405020304" pitchFamily="18" charset="0"/>
                <a:cs typeface="Times New Roman" panose="02020603050405020304" pitchFamily="18" charset="0"/>
              </a:rPr>
              <a:t>with </a:t>
            </a:r>
            <a:r>
              <a:rPr lang="en-US" sz="2400" dirty="0" smtClean="0">
                <a:latin typeface="Times New Roman" panose="02020603050405020304" pitchFamily="18" charset="0"/>
                <a:cs typeface="Times New Roman" panose="02020603050405020304" pitchFamily="18" charset="0"/>
              </a:rPr>
              <a:t>8 </a:t>
            </a:r>
            <a:r>
              <a:rPr lang="en-US" sz="2400" dirty="0">
                <a:latin typeface="Times New Roman" panose="02020603050405020304" pitchFamily="18" charset="0"/>
                <a:cs typeface="Times New Roman" panose="02020603050405020304" pitchFamily="18" charset="0"/>
              </a:rPr>
              <a:t>hours of continuous electricity supply in a </a:t>
            </a:r>
            <a:r>
              <a:rPr lang="en-US" sz="2400" dirty="0" smtClean="0">
                <a:latin typeface="Times New Roman" panose="02020603050405020304" pitchFamily="18" charset="0"/>
                <a:cs typeface="Times New Roman" panose="02020603050405020304" pitchFamily="18" charset="0"/>
              </a:rPr>
              <a:t>24 </a:t>
            </a:r>
            <a:r>
              <a:rPr lang="en-IN" sz="2400" dirty="0" smtClean="0">
                <a:latin typeface="Times New Roman" panose="02020603050405020304" pitchFamily="18" charset="0"/>
                <a:cs typeface="Times New Roman" panose="02020603050405020304" pitchFamily="18" charset="0"/>
              </a:rPr>
              <a:t>hours </a:t>
            </a:r>
            <a:r>
              <a:rPr lang="en-IN" sz="2400" dirty="0">
                <a:latin typeface="Times New Roman" panose="02020603050405020304" pitchFamily="18" charset="0"/>
                <a:cs typeface="Times New Roman" panose="02020603050405020304" pitchFamily="18" charset="0"/>
              </a:rPr>
              <a:t>period</a:t>
            </a:r>
            <a:r>
              <a:rPr lang="en-IN" sz="2400" dirty="0" smtClean="0">
                <a:latin typeface="Times New Roman" panose="02020603050405020304" pitchFamily="18" charset="0"/>
                <a:cs typeface="Times New Roman" panose="02020603050405020304" pitchFamily="18" charset="0"/>
              </a:rPr>
              <a:t>.</a:t>
            </a:r>
          </a:p>
          <a:p>
            <a:r>
              <a:rPr lang="en-US" sz="2400" dirty="0">
                <a:latin typeface="Times New Roman" panose="02020603050405020304" pitchFamily="18" charset="0"/>
                <a:cs typeface="Times New Roman" panose="02020603050405020304" pitchFamily="18" charset="0"/>
              </a:rPr>
              <a:t>A dial thermometer should be kept in the </a:t>
            </a:r>
            <a:r>
              <a:rPr lang="en-US" sz="2400" dirty="0" smtClean="0">
                <a:latin typeface="Times New Roman" panose="02020603050405020304" pitchFamily="18" charset="0"/>
                <a:cs typeface="Times New Roman" panose="02020603050405020304" pitchFamily="18" charset="0"/>
              </a:rPr>
              <a:t>ILR and temperature </a:t>
            </a:r>
            <a:r>
              <a:rPr lang="en-US" sz="2400" dirty="0">
                <a:latin typeface="Times New Roman" panose="02020603050405020304" pitchFamily="18" charset="0"/>
                <a:cs typeface="Times New Roman" panose="02020603050405020304" pitchFamily="18" charset="0"/>
              </a:rPr>
              <a:t>recorded twice a day.</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43598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curtains"/>
      </p:transition>
    </mc:Choice>
    <mc:Fallback xmlns="">
      <p:transition spd="slow">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9403" y="180304"/>
            <a:ext cx="10165209" cy="6516710"/>
          </a:xfrm>
        </p:spPr>
        <p:txBody>
          <a:bodyPr>
            <a:noAutofit/>
          </a:bodyPr>
          <a:lstStyle/>
          <a:p>
            <a:r>
              <a:rPr lang="en-US" sz="2400" b="1" i="1" dirty="0">
                <a:latin typeface="Times New Roman" panose="02020603050405020304" pitchFamily="18" charset="0"/>
                <a:cs typeface="Times New Roman" panose="02020603050405020304" pitchFamily="18" charset="0"/>
              </a:rPr>
              <a:t>Cold boxes </a:t>
            </a:r>
            <a:r>
              <a:rPr lang="en-US" sz="2400" i="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Cold boxes are supplied to </a:t>
            </a:r>
            <a:r>
              <a:rPr lang="en-US" sz="2400" dirty="0" smtClean="0">
                <a:latin typeface="Times New Roman" panose="02020603050405020304" pitchFamily="18" charset="0"/>
                <a:cs typeface="Times New Roman" panose="02020603050405020304" pitchFamily="18" charset="0"/>
              </a:rPr>
              <a:t>all peripheral </a:t>
            </a:r>
            <a:r>
              <a:rPr lang="en-US" sz="2400" dirty="0" err="1">
                <a:latin typeface="Times New Roman" panose="02020603050405020304" pitchFamily="18" charset="0"/>
                <a:cs typeface="Times New Roman" panose="02020603050405020304" pitchFamily="18" charset="0"/>
              </a:rPr>
              <a:t>centres</a:t>
            </a:r>
            <a:r>
              <a:rPr lang="en-US" sz="2400" dirty="0">
                <a:latin typeface="Times New Roman" panose="02020603050405020304" pitchFamily="18" charset="0"/>
                <a:cs typeface="Times New Roman" panose="02020603050405020304" pitchFamily="18" charset="0"/>
              </a:rPr>
              <a:t>. These are used mainly for </a:t>
            </a:r>
            <a:r>
              <a:rPr lang="en-US" sz="2400" dirty="0" smtClean="0">
                <a:latin typeface="Times New Roman" panose="02020603050405020304" pitchFamily="18" charset="0"/>
                <a:cs typeface="Times New Roman" panose="02020603050405020304" pitchFamily="18" charset="0"/>
              </a:rPr>
              <a:t>transportation of </a:t>
            </a:r>
            <a:r>
              <a:rPr lang="en-US" sz="2400" dirty="0">
                <a:latin typeface="Times New Roman" panose="02020603050405020304" pitchFamily="18" charset="0"/>
                <a:cs typeface="Times New Roman" panose="02020603050405020304" pitchFamily="18" charset="0"/>
              </a:rPr>
              <a:t>the vaccines. Before the vaccines are placed in the </a:t>
            </a:r>
            <a:r>
              <a:rPr lang="en-US" sz="2400" dirty="0" smtClean="0">
                <a:latin typeface="Times New Roman" panose="02020603050405020304" pitchFamily="18" charset="0"/>
                <a:cs typeface="Times New Roman" panose="02020603050405020304" pitchFamily="18" charset="0"/>
              </a:rPr>
              <a:t>cold boxes</a:t>
            </a:r>
            <a:r>
              <a:rPr lang="en-US" sz="2400" dirty="0">
                <a:latin typeface="Times New Roman" panose="02020603050405020304" pitchFamily="18" charset="0"/>
                <a:cs typeface="Times New Roman" panose="02020603050405020304" pitchFamily="18" charset="0"/>
              </a:rPr>
              <a:t>, fully frozen ice packs are placed at the bottom </a:t>
            </a:r>
            <a:r>
              <a:rPr lang="en-US" sz="2400" dirty="0" smtClean="0">
                <a:latin typeface="Times New Roman" panose="02020603050405020304" pitchFamily="18" charset="0"/>
                <a:cs typeface="Times New Roman" panose="02020603050405020304" pitchFamily="18" charset="0"/>
              </a:rPr>
              <a:t>and sides</a:t>
            </a:r>
            <a:r>
              <a:rPr lang="en-US" sz="2400" dirty="0">
                <a:latin typeface="Times New Roman" panose="02020603050405020304" pitchFamily="18" charset="0"/>
                <a:cs typeface="Times New Roman" panose="02020603050405020304" pitchFamily="18" charset="0"/>
              </a:rPr>
              <a:t>. The vaccines are first kept in cartons or </a:t>
            </a:r>
            <a:r>
              <a:rPr lang="en-US" sz="2400" dirty="0" smtClean="0">
                <a:latin typeface="Times New Roman" panose="02020603050405020304" pitchFamily="18" charset="0"/>
                <a:cs typeface="Times New Roman" panose="02020603050405020304" pitchFamily="18" charset="0"/>
              </a:rPr>
              <a:t>polythene bags</a:t>
            </a:r>
            <a:r>
              <a:rPr lang="en-US" sz="2400" dirty="0">
                <a:latin typeface="Times New Roman" panose="02020603050405020304" pitchFamily="18" charset="0"/>
                <a:cs typeface="Times New Roman" panose="02020603050405020304" pitchFamily="18" charset="0"/>
              </a:rPr>
              <a:t>. The vials of DPT, DT, TT, vaccines and </a:t>
            </a:r>
            <a:r>
              <a:rPr lang="en-US" sz="2400" dirty="0" smtClean="0">
                <a:latin typeface="Times New Roman" panose="02020603050405020304" pitchFamily="18" charset="0"/>
                <a:cs typeface="Times New Roman" panose="02020603050405020304" pitchFamily="18" charset="0"/>
              </a:rPr>
              <a:t>diluents should </a:t>
            </a:r>
            <a:r>
              <a:rPr lang="en-US" sz="2400" dirty="0">
                <a:latin typeface="Times New Roman" panose="02020603050405020304" pitchFamily="18" charset="0"/>
                <a:cs typeface="Times New Roman" panose="02020603050405020304" pitchFamily="18" charset="0"/>
              </a:rPr>
              <a:t>not be placed in direct contact with the frozen </a:t>
            </a:r>
            <a:r>
              <a:rPr lang="en-US" sz="2400" dirty="0" smtClean="0">
                <a:latin typeface="Times New Roman" panose="02020603050405020304" pitchFamily="18" charset="0"/>
                <a:cs typeface="Times New Roman" panose="02020603050405020304" pitchFamily="18" charset="0"/>
              </a:rPr>
              <a:t>ice </a:t>
            </a:r>
            <a:r>
              <a:rPr lang="en-IN" sz="2400" dirty="0" smtClean="0">
                <a:latin typeface="Times New Roman" panose="02020603050405020304" pitchFamily="18" charset="0"/>
                <a:cs typeface="Times New Roman" panose="02020603050405020304" pitchFamily="18" charset="0"/>
              </a:rPr>
              <a:t>packs</a:t>
            </a:r>
            <a:r>
              <a:rPr lang="en-IN" sz="2400" dirty="0">
                <a:latin typeface="Times New Roman" panose="02020603050405020304" pitchFamily="18" charset="0"/>
                <a:cs typeface="Times New Roman" panose="02020603050405020304" pitchFamily="18" charset="0"/>
              </a:rPr>
              <a:t>.</a:t>
            </a:r>
          </a:p>
          <a:p>
            <a:r>
              <a:rPr lang="en-US" sz="2400" i="1" dirty="0" smtClean="0">
                <a:latin typeface="Times New Roman" panose="02020603050405020304" pitchFamily="18" charset="0"/>
                <a:cs typeface="Times New Roman" panose="02020603050405020304" pitchFamily="18" charset="0"/>
              </a:rPr>
              <a:t> </a:t>
            </a:r>
            <a:r>
              <a:rPr lang="en-US" sz="2400" b="1" i="1" dirty="0">
                <a:latin typeface="Times New Roman" panose="02020603050405020304" pitchFamily="18" charset="0"/>
                <a:cs typeface="Times New Roman" panose="02020603050405020304" pitchFamily="18" charset="0"/>
              </a:rPr>
              <a:t>Vaccine carriers </a:t>
            </a:r>
            <a:r>
              <a:rPr lang="en-US" sz="2400" i="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Vaccine carriers are used to </a:t>
            </a:r>
            <a:r>
              <a:rPr lang="en-US" sz="2400" dirty="0" smtClean="0">
                <a:latin typeface="Times New Roman" panose="02020603050405020304" pitchFamily="18" charset="0"/>
                <a:cs typeface="Times New Roman" panose="02020603050405020304" pitchFamily="18" charset="0"/>
              </a:rPr>
              <a:t>carry small </a:t>
            </a:r>
            <a:r>
              <a:rPr lang="en-US" sz="2400" dirty="0">
                <a:latin typeface="Times New Roman" panose="02020603050405020304" pitchFamily="18" charset="0"/>
                <a:cs typeface="Times New Roman" panose="02020603050405020304" pitchFamily="18" charset="0"/>
              </a:rPr>
              <a:t>quantities of vaccines (16-20 vials) for the out </a:t>
            </a:r>
            <a:r>
              <a:rPr lang="en-US" sz="2400" dirty="0" smtClean="0">
                <a:latin typeface="Times New Roman" panose="02020603050405020304" pitchFamily="18" charset="0"/>
                <a:cs typeface="Times New Roman" panose="02020603050405020304" pitchFamily="18" charset="0"/>
              </a:rPr>
              <a:t>of reach </a:t>
            </a:r>
            <a:r>
              <a:rPr lang="en-US" sz="2400" dirty="0">
                <a:latin typeface="Times New Roman" panose="02020603050405020304" pitchFamily="18" charset="0"/>
                <a:cs typeface="Times New Roman" panose="02020603050405020304" pitchFamily="18" charset="0"/>
              </a:rPr>
              <a:t>sessions. 4 fully frozen ice packs are used for </a:t>
            </a:r>
            <a:r>
              <a:rPr lang="en-US" sz="2400" dirty="0" smtClean="0">
                <a:latin typeface="Times New Roman" panose="02020603050405020304" pitchFamily="18" charset="0"/>
                <a:cs typeface="Times New Roman" panose="02020603050405020304" pitchFamily="18" charset="0"/>
              </a:rPr>
              <a:t>lining the </a:t>
            </a:r>
            <a:r>
              <a:rPr lang="en-US" sz="2400" dirty="0">
                <a:latin typeface="Times New Roman" panose="02020603050405020304" pitchFamily="18" charset="0"/>
                <a:cs typeface="Times New Roman" panose="02020603050405020304" pitchFamily="18" charset="0"/>
              </a:rPr>
              <a:t>sides, and vials of DPT, DT, TT and diluents should </a:t>
            </a:r>
            <a:r>
              <a:rPr lang="en-US" sz="2400" dirty="0" smtClean="0">
                <a:latin typeface="Times New Roman" panose="02020603050405020304" pitchFamily="18" charset="0"/>
                <a:cs typeface="Times New Roman" panose="02020603050405020304" pitchFamily="18" charset="0"/>
              </a:rPr>
              <a:t>not be </a:t>
            </a:r>
            <a:r>
              <a:rPr lang="en-US" sz="2400" dirty="0">
                <a:latin typeface="Times New Roman" panose="02020603050405020304" pitchFamily="18" charset="0"/>
                <a:cs typeface="Times New Roman" panose="02020603050405020304" pitchFamily="18" charset="0"/>
              </a:rPr>
              <a:t>placed in direct contact with frozen ice packs. </a:t>
            </a:r>
            <a:r>
              <a:rPr lang="en-US" sz="2400" dirty="0" smtClean="0">
                <a:latin typeface="Times New Roman" panose="02020603050405020304" pitchFamily="18" charset="0"/>
                <a:cs typeface="Times New Roman" panose="02020603050405020304" pitchFamily="18" charset="0"/>
              </a:rPr>
              <a:t>The carriers </a:t>
            </a:r>
            <a:r>
              <a:rPr lang="en-US" sz="2400" dirty="0">
                <a:latin typeface="Times New Roman" panose="02020603050405020304" pitchFamily="18" charset="0"/>
                <a:cs typeface="Times New Roman" panose="02020603050405020304" pitchFamily="18" charset="0"/>
              </a:rPr>
              <a:t>should be closed tightly.</a:t>
            </a:r>
          </a:p>
          <a:p>
            <a:r>
              <a:rPr lang="en-US" sz="2400" b="1" i="1" dirty="0" smtClean="0">
                <a:latin typeface="Times New Roman" panose="02020603050405020304" pitchFamily="18" charset="0"/>
                <a:cs typeface="Times New Roman" panose="02020603050405020304" pitchFamily="18" charset="0"/>
              </a:rPr>
              <a:t>Day </a:t>
            </a:r>
            <a:r>
              <a:rPr lang="en-US" sz="2400" b="1" i="1" dirty="0">
                <a:latin typeface="Times New Roman" panose="02020603050405020304" pitchFamily="18" charset="0"/>
                <a:cs typeface="Times New Roman" panose="02020603050405020304" pitchFamily="18" charset="0"/>
              </a:rPr>
              <a:t>carriers </a:t>
            </a:r>
            <a:r>
              <a:rPr lang="en-US" sz="2400" i="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Day carriers are used to carry </a:t>
            </a:r>
            <a:r>
              <a:rPr lang="en-US" sz="2400" dirty="0" smtClean="0">
                <a:latin typeface="Times New Roman" panose="02020603050405020304" pitchFamily="18" charset="0"/>
                <a:cs typeface="Times New Roman" panose="02020603050405020304" pitchFamily="18" charset="0"/>
              </a:rPr>
              <a:t>small quantities </a:t>
            </a:r>
            <a:r>
              <a:rPr lang="en-US" sz="2400" dirty="0">
                <a:latin typeface="Times New Roman" panose="02020603050405020304" pitchFamily="18" charset="0"/>
                <a:cs typeface="Times New Roman" panose="02020603050405020304" pitchFamily="18" charset="0"/>
              </a:rPr>
              <a:t>of vaccines (6-8 vials) to a nearby session. </a:t>
            </a:r>
            <a:r>
              <a:rPr lang="en-US" sz="2400" dirty="0" smtClean="0">
                <a:latin typeface="Times New Roman" panose="02020603050405020304" pitchFamily="18" charset="0"/>
                <a:cs typeface="Times New Roman" panose="02020603050405020304" pitchFamily="18" charset="0"/>
              </a:rPr>
              <a:t>Two fully </a:t>
            </a:r>
            <a:r>
              <a:rPr lang="en-US" sz="2400" dirty="0">
                <a:latin typeface="Times New Roman" panose="02020603050405020304" pitchFamily="18" charset="0"/>
                <a:cs typeface="Times New Roman" panose="02020603050405020304" pitchFamily="18" charset="0"/>
              </a:rPr>
              <a:t>frozen packs are to be used. It is used only for </a:t>
            </a:r>
            <a:r>
              <a:rPr lang="en-US" sz="2400" dirty="0" smtClean="0">
                <a:latin typeface="Times New Roman" panose="02020603050405020304" pitchFamily="18" charset="0"/>
                <a:cs typeface="Times New Roman" panose="02020603050405020304" pitchFamily="18" charset="0"/>
              </a:rPr>
              <a:t>few </a:t>
            </a:r>
            <a:r>
              <a:rPr lang="en-IN" sz="2400" dirty="0" smtClean="0">
                <a:latin typeface="Times New Roman" panose="02020603050405020304" pitchFamily="18" charset="0"/>
                <a:cs typeface="Times New Roman" panose="02020603050405020304" pitchFamily="18" charset="0"/>
              </a:rPr>
              <a:t>hours </a:t>
            </a:r>
            <a:r>
              <a:rPr lang="en-IN" sz="2400" dirty="0">
                <a:latin typeface="Times New Roman" panose="02020603050405020304" pitchFamily="18" charset="0"/>
                <a:cs typeface="Times New Roman" panose="02020603050405020304" pitchFamily="18" charset="0"/>
              </a:rPr>
              <a:t>period.</a:t>
            </a:r>
          </a:p>
          <a:p>
            <a:r>
              <a:rPr lang="en-US" sz="2400" b="1" i="1" dirty="0" smtClean="0">
                <a:latin typeface="Times New Roman" panose="02020603050405020304" pitchFamily="18" charset="0"/>
                <a:cs typeface="Times New Roman" panose="02020603050405020304" pitchFamily="18" charset="0"/>
              </a:rPr>
              <a:t>Ice </a:t>
            </a:r>
            <a:r>
              <a:rPr lang="en-US" sz="2400" b="1" i="1" dirty="0">
                <a:latin typeface="Times New Roman" panose="02020603050405020304" pitchFamily="18" charset="0"/>
                <a:cs typeface="Times New Roman" panose="02020603050405020304" pitchFamily="18" charset="0"/>
              </a:rPr>
              <a:t>packs </a:t>
            </a:r>
            <a:r>
              <a:rPr lang="en-US" sz="2400" i="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The ice packs contain water and no </a:t>
            </a:r>
            <a:r>
              <a:rPr lang="en-US" sz="2400" dirty="0" smtClean="0">
                <a:latin typeface="Times New Roman" panose="02020603050405020304" pitchFamily="18" charset="0"/>
                <a:cs typeface="Times New Roman" panose="02020603050405020304" pitchFamily="18" charset="0"/>
              </a:rPr>
              <a:t>salt should </a:t>
            </a:r>
            <a:r>
              <a:rPr lang="en-US" sz="2400" dirty="0">
                <a:latin typeface="Times New Roman" panose="02020603050405020304" pitchFamily="18" charset="0"/>
                <a:cs typeface="Times New Roman" panose="02020603050405020304" pitchFamily="18" charset="0"/>
              </a:rPr>
              <a:t>be added to it. The water should be filled </a:t>
            </a:r>
            <a:r>
              <a:rPr lang="en-US" sz="2400" dirty="0" err="1">
                <a:latin typeface="Times New Roman" panose="02020603050405020304" pitchFamily="18" charset="0"/>
                <a:cs typeface="Times New Roman" panose="02020603050405020304" pitchFamily="18" charset="0"/>
              </a:rPr>
              <a:t>upto</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the level </a:t>
            </a:r>
            <a:r>
              <a:rPr lang="en-US" sz="2400" dirty="0">
                <a:latin typeface="Times New Roman" panose="02020603050405020304" pitchFamily="18" charset="0"/>
                <a:cs typeface="Times New Roman" panose="02020603050405020304" pitchFamily="18" charset="0"/>
              </a:rPr>
              <a:t>marked on the side. If there is any leakage such </a:t>
            </a:r>
            <a:r>
              <a:rPr lang="en-US" sz="2400" dirty="0" smtClean="0">
                <a:latin typeface="Times New Roman" panose="02020603050405020304" pitchFamily="18" charset="0"/>
                <a:cs typeface="Times New Roman" panose="02020603050405020304" pitchFamily="18" charset="0"/>
              </a:rPr>
              <a:t>ice </a:t>
            </a:r>
            <a:r>
              <a:rPr lang="en-IN" sz="2400" dirty="0" smtClean="0">
                <a:latin typeface="Times New Roman" panose="02020603050405020304" pitchFamily="18" charset="0"/>
                <a:cs typeface="Times New Roman" panose="02020603050405020304" pitchFamily="18" charset="0"/>
              </a:rPr>
              <a:t>packs </a:t>
            </a:r>
            <a:r>
              <a:rPr lang="en-IN" sz="2400" dirty="0">
                <a:latin typeface="Times New Roman" panose="02020603050405020304" pitchFamily="18" charset="0"/>
                <a:cs typeface="Times New Roman" panose="02020603050405020304" pitchFamily="18" charset="0"/>
              </a:rPr>
              <a:t>should be discarded.</a:t>
            </a:r>
          </a:p>
        </p:txBody>
      </p:sp>
    </p:spTree>
    <p:extLst>
      <p:ext uri="{BB962C8B-B14F-4D97-AF65-F5344CB8AC3E}">
        <p14:creationId xmlns:p14="http://schemas.microsoft.com/office/powerpoint/2010/main" val="1240638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curtains"/>
      </p:transition>
    </mc:Choice>
    <mc:Fallback xmlns="">
      <p:transition spd="slow">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3656" y="12879"/>
            <a:ext cx="7447767" cy="721217"/>
          </a:xfrm>
        </p:spPr>
        <p:txBody>
          <a:bodyPr/>
          <a:lstStyle/>
          <a:p>
            <a:pPr algn="ctr"/>
            <a:r>
              <a:rPr lang="en-IN" b="1" dirty="0">
                <a:latin typeface="Times New Roman" panose="02020603050405020304" pitchFamily="18" charset="0"/>
                <a:cs typeface="Times New Roman" panose="02020603050405020304" pitchFamily="18" charset="0"/>
              </a:rPr>
              <a:t>The Vaccine Vial Monitor</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918952" y="734096"/>
            <a:ext cx="10273048" cy="6014434"/>
          </a:xfrm>
        </p:spPr>
        <p:txBody>
          <a:bodyPr>
            <a:normAutofit lnSpcReduction="10000"/>
          </a:bodyPr>
          <a:lstStyle/>
          <a:p>
            <a:r>
              <a:rPr lang="en-US" sz="2400" dirty="0">
                <a:latin typeface="Times New Roman" panose="02020603050405020304" pitchFamily="18" charset="0"/>
                <a:cs typeface="Times New Roman" panose="02020603050405020304" pitchFamily="18" charset="0"/>
              </a:rPr>
              <a:t>A VVM is a label containing a heat-sensitive </a:t>
            </a:r>
            <a:r>
              <a:rPr lang="en-US" sz="2400" dirty="0" smtClean="0">
                <a:latin typeface="Times New Roman" panose="02020603050405020304" pitchFamily="18" charset="0"/>
                <a:cs typeface="Times New Roman" panose="02020603050405020304" pitchFamily="18" charset="0"/>
              </a:rPr>
              <a:t>material which </a:t>
            </a:r>
            <a:r>
              <a:rPr lang="en-US" sz="2400" dirty="0">
                <a:latin typeface="Times New Roman" panose="02020603050405020304" pitchFamily="18" charset="0"/>
                <a:cs typeface="Times New Roman" panose="02020603050405020304" pitchFamily="18" charset="0"/>
              </a:rPr>
              <a:t>is placed on a vaccine vial to register cumulative </a:t>
            </a:r>
            <a:r>
              <a:rPr lang="en-US" sz="2400" dirty="0" smtClean="0">
                <a:latin typeface="Times New Roman" panose="02020603050405020304" pitchFamily="18" charset="0"/>
                <a:cs typeface="Times New Roman" panose="02020603050405020304" pitchFamily="18" charset="0"/>
              </a:rPr>
              <a:t>heat </a:t>
            </a:r>
            <a:r>
              <a:rPr lang="en-IN" sz="2400" dirty="0" smtClean="0">
                <a:latin typeface="Times New Roman" panose="02020603050405020304" pitchFamily="18" charset="0"/>
                <a:cs typeface="Times New Roman" panose="02020603050405020304" pitchFamily="18" charset="0"/>
              </a:rPr>
              <a:t>exposure </a:t>
            </a:r>
            <a:r>
              <a:rPr lang="en-IN" sz="2400" dirty="0">
                <a:latin typeface="Times New Roman" panose="02020603050405020304" pitchFamily="18" charset="0"/>
                <a:cs typeface="Times New Roman" panose="02020603050405020304" pitchFamily="18" charset="0"/>
              </a:rPr>
              <a:t>over time</a:t>
            </a:r>
            <a:r>
              <a:rPr lang="en-IN" sz="2400" dirty="0" smtClean="0">
                <a:latin typeface="Times New Roman" panose="02020603050405020304" pitchFamily="18" charset="0"/>
                <a:cs typeface="Times New Roman" panose="02020603050405020304" pitchFamily="18" charset="0"/>
              </a:rPr>
              <a:t>.</a:t>
            </a:r>
          </a:p>
          <a:p>
            <a:r>
              <a:rPr lang="en-US" sz="2400" dirty="0">
                <a:latin typeface="Times New Roman" panose="02020603050405020304" pitchFamily="18" charset="0"/>
                <a:cs typeface="Times New Roman" panose="02020603050405020304" pitchFamily="18" charset="0"/>
              </a:rPr>
              <a:t>The combined effects of time and temperature cause </a:t>
            </a:r>
            <a:r>
              <a:rPr lang="en-US" sz="2400" dirty="0" smtClean="0">
                <a:latin typeface="Times New Roman" panose="02020603050405020304" pitchFamily="18" charset="0"/>
                <a:cs typeface="Times New Roman" panose="02020603050405020304" pitchFamily="18" charset="0"/>
              </a:rPr>
              <a:t>the inner </a:t>
            </a:r>
            <a:r>
              <a:rPr lang="en-US" sz="2400" dirty="0">
                <a:latin typeface="Times New Roman" panose="02020603050405020304" pitchFamily="18" charset="0"/>
                <a:cs typeface="Times New Roman" panose="02020603050405020304" pitchFamily="18" charset="0"/>
              </a:rPr>
              <a:t>square of the </a:t>
            </a:r>
            <a:r>
              <a:rPr lang="en-US" sz="2400" i="1" dirty="0">
                <a:latin typeface="Times New Roman" panose="02020603050405020304" pitchFamily="18" charset="0"/>
                <a:cs typeface="Times New Roman" panose="02020603050405020304" pitchFamily="18" charset="0"/>
              </a:rPr>
              <a:t>VVM </a:t>
            </a:r>
            <a:r>
              <a:rPr lang="en-US" sz="2400" dirty="0">
                <a:latin typeface="Times New Roman" panose="02020603050405020304" pitchFamily="18" charset="0"/>
                <a:cs typeface="Times New Roman" panose="02020603050405020304" pitchFamily="18" charset="0"/>
              </a:rPr>
              <a:t>to darken gradually </a:t>
            </a:r>
            <a:r>
              <a:rPr lang="en-US" sz="2400" dirty="0" smtClean="0">
                <a:latin typeface="Times New Roman" panose="02020603050405020304" pitchFamily="18" charset="0"/>
                <a:cs typeface="Times New Roman" panose="02020603050405020304" pitchFamily="18" charset="0"/>
              </a:rPr>
              <a:t>and </a:t>
            </a:r>
            <a:r>
              <a:rPr lang="en-IN" sz="2400" dirty="0" smtClean="0">
                <a:latin typeface="Times New Roman" panose="02020603050405020304" pitchFamily="18" charset="0"/>
                <a:cs typeface="Times New Roman" panose="02020603050405020304" pitchFamily="18" charset="0"/>
              </a:rPr>
              <a:t>irreversibly.</a:t>
            </a:r>
          </a:p>
          <a:p>
            <a:r>
              <a:rPr lang="en-US" sz="2400" b="1" dirty="0">
                <a:latin typeface="Times New Roman" panose="02020603050405020304" pitchFamily="18" charset="0"/>
                <a:cs typeface="Times New Roman" panose="02020603050405020304" pitchFamily="18" charset="0"/>
              </a:rPr>
              <a:t>Reading the Stages of the </a:t>
            </a:r>
            <a:r>
              <a:rPr lang="en-US" sz="2400" b="1" dirty="0" smtClean="0">
                <a:latin typeface="Times New Roman" panose="02020603050405020304" pitchFamily="18" charset="0"/>
                <a:cs typeface="Times New Roman" panose="02020603050405020304" pitchFamily="18" charset="0"/>
              </a:rPr>
              <a:t>VVM</a:t>
            </a:r>
            <a:endParaRPr lang="en-IN" sz="2400" b="1" dirty="0" smtClean="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Stage 1</a:t>
            </a:r>
            <a:r>
              <a:rPr lang="en-US" sz="2400" dirty="0">
                <a:latin typeface="Times New Roman" panose="02020603050405020304" pitchFamily="18" charset="0"/>
                <a:cs typeface="Times New Roman" panose="02020603050405020304" pitchFamily="18" charset="0"/>
              </a:rPr>
              <a:t>. The inner square is lighter than the outer circle. </a:t>
            </a:r>
            <a:r>
              <a:rPr lang="en-US" sz="2400" dirty="0" smtClean="0">
                <a:latin typeface="Times New Roman" panose="02020603050405020304" pitchFamily="18" charset="0"/>
                <a:cs typeface="Times New Roman" panose="02020603050405020304" pitchFamily="18" charset="0"/>
              </a:rPr>
              <a:t>If the </a:t>
            </a:r>
            <a:r>
              <a:rPr lang="en-US" sz="2400" dirty="0">
                <a:latin typeface="Times New Roman" panose="02020603050405020304" pitchFamily="18" charset="0"/>
                <a:cs typeface="Times New Roman" panose="02020603050405020304" pitchFamily="18" charset="0"/>
              </a:rPr>
              <a:t>expiry date has not been passed </a:t>
            </a:r>
            <a:r>
              <a:rPr lang="en-US" sz="2400" dirty="0" smtClean="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USE </a:t>
            </a:r>
            <a:r>
              <a:rPr lang="en-US" sz="2400" dirty="0" smtClean="0">
                <a:latin typeface="Times New Roman" panose="02020603050405020304" pitchFamily="18" charset="0"/>
                <a:cs typeface="Times New Roman" panose="02020603050405020304" pitchFamily="18" charset="0"/>
              </a:rPr>
              <a:t>the </a:t>
            </a:r>
            <a:r>
              <a:rPr lang="en-IN" sz="2400" dirty="0" smtClean="0">
                <a:latin typeface="Times New Roman" panose="02020603050405020304" pitchFamily="18" charset="0"/>
                <a:cs typeface="Times New Roman" panose="02020603050405020304" pitchFamily="18" charset="0"/>
              </a:rPr>
              <a:t>vaccine</a:t>
            </a:r>
            <a:endParaRPr lang="en-IN" sz="24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Stage 2</a:t>
            </a:r>
            <a:r>
              <a:rPr lang="en-US" sz="2400" dirty="0">
                <a:latin typeface="Times New Roman" panose="02020603050405020304" pitchFamily="18" charset="0"/>
                <a:cs typeface="Times New Roman" panose="02020603050405020304" pitchFamily="18" charset="0"/>
              </a:rPr>
              <a:t>. The inner square is still lighter than the </a:t>
            </a:r>
            <a:r>
              <a:rPr lang="en-US" sz="2400" dirty="0" smtClean="0">
                <a:latin typeface="Times New Roman" panose="02020603050405020304" pitchFamily="18" charset="0"/>
                <a:cs typeface="Times New Roman" panose="02020603050405020304" pitchFamily="18" charset="0"/>
              </a:rPr>
              <a:t>outer circle</a:t>
            </a:r>
            <a:r>
              <a:rPr lang="en-US" sz="2400" dirty="0">
                <a:latin typeface="Times New Roman" panose="02020603050405020304" pitchFamily="18" charset="0"/>
                <a:cs typeface="Times New Roman" panose="02020603050405020304" pitchFamily="18" charset="0"/>
              </a:rPr>
              <a:t>. If the expiry date has not been passed </a:t>
            </a:r>
            <a:r>
              <a:rPr lang="en-US" sz="2400" dirty="0" smtClean="0">
                <a:latin typeface="Times New Roman" panose="02020603050405020304" pitchFamily="18" charset="0"/>
                <a:cs typeface="Times New Roman" panose="02020603050405020304" pitchFamily="18" charset="0"/>
              </a:rPr>
              <a:t>: </a:t>
            </a:r>
            <a:r>
              <a:rPr lang="en-IN" sz="2400" b="1" dirty="0" smtClean="0">
                <a:latin typeface="Times New Roman" panose="02020603050405020304" pitchFamily="18" charset="0"/>
                <a:cs typeface="Times New Roman" panose="02020603050405020304" pitchFamily="18" charset="0"/>
              </a:rPr>
              <a:t>USE </a:t>
            </a:r>
            <a:r>
              <a:rPr lang="en-IN" sz="2400" dirty="0">
                <a:latin typeface="Times New Roman" panose="02020603050405020304" pitchFamily="18" charset="0"/>
                <a:cs typeface="Times New Roman" panose="02020603050405020304" pitchFamily="18" charset="0"/>
              </a:rPr>
              <a:t>the vaccine</a:t>
            </a:r>
          </a:p>
          <a:p>
            <a:r>
              <a:rPr lang="en-IN" sz="2400" dirty="0">
                <a:solidFill>
                  <a:srgbClr val="0070C0"/>
                </a:solidFill>
                <a:latin typeface="Times New Roman" panose="02020603050405020304" pitchFamily="18" charset="0"/>
                <a:cs typeface="Times New Roman" panose="02020603050405020304" pitchFamily="18" charset="0"/>
              </a:rPr>
              <a:t>Discard </a:t>
            </a:r>
            <a:r>
              <a:rPr lang="en-IN" sz="2400" i="1" dirty="0">
                <a:solidFill>
                  <a:srgbClr val="0070C0"/>
                </a:solidFill>
                <a:latin typeface="Times New Roman" panose="02020603050405020304" pitchFamily="18" charset="0"/>
                <a:cs typeface="Times New Roman" panose="02020603050405020304" pitchFamily="18" charset="0"/>
              </a:rPr>
              <a:t>Point </a:t>
            </a:r>
            <a:r>
              <a:rPr lang="en-IN" sz="2400" i="1" dirty="0" smtClean="0">
                <a:latin typeface="Times New Roman" panose="02020603050405020304" pitchFamily="18" charset="0"/>
                <a:cs typeface="Times New Roman" panose="02020603050405020304" pitchFamily="18" charset="0"/>
              </a:rPr>
              <a:t>: </a:t>
            </a:r>
          </a:p>
          <a:p>
            <a:r>
              <a:rPr lang="en-US" sz="2400" b="1" dirty="0" smtClean="0">
                <a:latin typeface="Times New Roman" panose="02020603050405020304" pitchFamily="18" charset="0"/>
                <a:cs typeface="Times New Roman" panose="02020603050405020304" pitchFamily="18" charset="0"/>
              </a:rPr>
              <a:t>Stage </a:t>
            </a:r>
            <a:r>
              <a:rPr lang="en-US" sz="2400" b="1" dirty="0">
                <a:latin typeface="Times New Roman" panose="02020603050405020304" pitchFamily="18" charset="0"/>
                <a:cs typeface="Times New Roman" panose="02020603050405020304" pitchFamily="18" charset="0"/>
              </a:rPr>
              <a:t>3</a:t>
            </a:r>
            <a:r>
              <a:rPr lang="en-US" sz="2400" dirty="0">
                <a:latin typeface="Times New Roman" panose="02020603050405020304" pitchFamily="18" charset="0"/>
                <a:cs typeface="Times New Roman" panose="02020603050405020304" pitchFamily="18" charset="0"/>
              </a:rPr>
              <a:t>. The </a:t>
            </a:r>
            <a:r>
              <a:rPr lang="en-US" sz="2400" dirty="0" err="1">
                <a:latin typeface="Times New Roman" panose="02020603050405020304" pitchFamily="18" charset="0"/>
                <a:cs typeface="Times New Roman" panose="02020603050405020304" pitchFamily="18" charset="0"/>
              </a:rPr>
              <a:t>colour</a:t>
            </a:r>
            <a:r>
              <a:rPr lang="en-US" sz="2400" dirty="0">
                <a:latin typeface="Times New Roman" panose="02020603050405020304" pitchFamily="18" charset="0"/>
                <a:cs typeface="Times New Roman" panose="02020603050405020304" pitchFamily="18" charset="0"/>
              </a:rPr>
              <a:t> of the inner square matches that of </a:t>
            </a:r>
            <a:r>
              <a:rPr lang="en-US" sz="2400" dirty="0" smtClean="0">
                <a:latin typeface="Times New Roman" panose="02020603050405020304" pitchFamily="18" charset="0"/>
                <a:cs typeface="Times New Roman" panose="02020603050405020304" pitchFamily="18" charset="0"/>
              </a:rPr>
              <a:t>the outer </a:t>
            </a:r>
            <a:r>
              <a:rPr lang="en-US" sz="2400" dirty="0">
                <a:latin typeface="Times New Roman" panose="02020603050405020304" pitchFamily="18" charset="0"/>
                <a:cs typeface="Times New Roman" panose="02020603050405020304" pitchFamily="18" charset="0"/>
              </a:rPr>
              <a:t>circle : </a:t>
            </a:r>
            <a:r>
              <a:rPr lang="en-US" sz="2400" b="1" dirty="0">
                <a:latin typeface="Times New Roman" panose="02020603050405020304" pitchFamily="18" charset="0"/>
                <a:cs typeface="Times New Roman" panose="02020603050405020304" pitchFamily="18" charset="0"/>
              </a:rPr>
              <a:t>DO NOT </a:t>
            </a:r>
            <a:r>
              <a:rPr lang="en-US" sz="2400" dirty="0">
                <a:latin typeface="Times New Roman" panose="02020603050405020304" pitchFamily="18" charset="0"/>
                <a:cs typeface="Times New Roman" panose="02020603050405020304" pitchFamily="18" charset="0"/>
              </a:rPr>
              <a:t>use the </a:t>
            </a:r>
            <a:r>
              <a:rPr lang="en-US" sz="2400" dirty="0" smtClean="0">
                <a:latin typeface="Times New Roman" panose="02020603050405020304" pitchFamily="18" charset="0"/>
                <a:cs typeface="Times New Roman" panose="02020603050405020304" pitchFamily="18" charset="0"/>
              </a:rPr>
              <a:t>vaccine </a:t>
            </a:r>
            <a:r>
              <a:rPr lang="en-IN" sz="2400" i="1" dirty="0" smtClean="0">
                <a:latin typeface="Times New Roman" panose="02020603050405020304" pitchFamily="18" charset="0"/>
                <a:cs typeface="Times New Roman" panose="02020603050405020304" pitchFamily="18" charset="0"/>
              </a:rPr>
              <a:t>Beyond </a:t>
            </a:r>
            <a:r>
              <a:rPr lang="en-IN" sz="2400" i="1" dirty="0">
                <a:latin typeface="Times New Roman" panose="02020603050405020304" pitchFamily="18" charset="0"/>
                <a:cs typeface="Times New Roman" panose="02020603050405020304" pitchFamily="18" charset="0"/>
              </a:rPr>
              <a:t>the </a:t>
            </a:r>
            <a:r>
              <a:rPr lang="en-IN" sz="2400" dirty="0">
                <a:latin typeface="Times New Roman" panose="02020603050405020304" pitchFamily="18" charset="0"/>
                <a:cs typeface="Times New Roman" panose="02020603050405020304" pitchFamily="18" charset="0"/>
              </a:rPr>
              <a:t>Discard </a:t>
            </a:r>
            <a:r>
              <a:rPr lang="en-IN" sz="2400" i="1" dirty="0">
                <a:latin typeface="Times New Roman" panose="02020603050405020304" pitchFamily="18" charset="0"/>
                <a:cs typeface="Times New Roman" panose="02020603050405020304" pitchFamily="18" charset="0"/>
              </a:rPr>
              <a:t>Point</a:t>
            </a:r>
          </a:p>
          <a:p>
            <a:r>
              <a:rPr lang="en-US" sz="2400" b="1" dirty="0">
                <a:latin typeface="Times New Roman" panose="02020603050405020304" pitchFamily="18" charset="0"/>
                <a:cs typeface="Times New Roman" panose="02020603050405020304" pitchFamily="18" charset="0"/>
              </a:rPr>
              <a:t>Stage 4</a:t>
            </a:r>
            <a:r>
              <a:rPr lang="en-US" sz="2400" dirty="0">
                <a:latin typeface="Times New Roman" panose="02020603050405020304" pitchFamily="18" charset="0"/>
                <a:cs typeface="Times New Roman" panose="02020603050405020304" pitchFamily="18" charset="0"/>
              </a:rPr>
              <a:t>. The </a:t>
            </a:r>
            <a:r>
              <a:rPr lang="en-US" sz="2400" dirty="0" err="1">
                <a:latin typeface="Times New Roman" panose="02020603050405020304" pitchFamily="18" charset="0"/>
                <a:cs typeface="Times New Roman" panose="02020603050405020304" pitchFamily="18" charset="0"/>
              </a:rPr>
              <a:t>colour</a:t>
            </a:r>
            <a:r>
              <a:rPr lang="en-US" sz="2400" dirty="0">
                <a:latin typeface="Times New Roman" panose="02020603050405020304" pitchFamily="18" charset="0"/>
                <a:cs typeface="Times New Roman" panose="02020603050405020304" pitchFamily="18" charset="0"/>
              </a:rPr>
              <a:t> of the inner square is darker than </a:t>
            </a:r>
            <a:r>
              <a:rPr lang="en-US" sz="2400" dirty="0" smtClean="0">
                <a:latin typeface="Times New Roman" panose="02020603050405020304" pitchFamily="18" charset="0"/>
                <a:cs typeface="Times New Roman" panose="02020603050405020304" pitchFamily="18" charset="0"/>
              </a:rPr>
              <a:t>the outer </a:t>
            </a:r>
            <a:r>
              <a:rPr lang="en-US" sz="2400" dirty="0">
                <a:latin typeface="Times New Roman" panose="02020603050405020304" pitchFamily="18" charset="0"/>
                <a:cs typeface="Times New Roman" panose="02020603050405020304" pitchFamily="18" charset="0"/>
              </a:rPr>
              <a:t>circle : </a:t>
            </a:r>
            <a:r>
              <a:rPr lang="en-US" sz="2400" b="1" dirty="0">
                <a:latin typeface="Times New Roman" panose="02020603050405020304" pitchFamily="18" charset="0"/>
                <a:cs typeface="Times New Roman" panose="02020603050405020304" pitchFamily="18" charset="0"/>
              </a:rPr>
              <a:t>DO NOT </a:t>
            </a:r>
            <a:r>
              <a:rPr lang="en-US" sz="2400" dirty="0">
                <a:latin typeface="Times New Roman" panose="02020603050405020304" pitchFamily="18" charset="0"/>
                <a:cs typeface="Times New Roman" panose="02020603050405020304" pitchFamily="18" charset="0"/>
              </a:rPr>
              <a:t>use the </a:t>
            </a:r>
            <a:r>
              <a:rPr lang="en-US" sz="2400" dirty="0" smtClean="0">
                <a:latin typeface="Times New Roman" panose="02020603050405020304" pitchFamily="18" charset="0"/>
                <a:cs typeface="Times New Roman" panose="02020603050405020304" pitchFamily="18" charset="0"/>
              </a:rPr>
              <a:t>vaccine.</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85829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curtains"/>
      </p:transition>
    </mc:Choice>
    <mc:Fallback xmlns="">
      <p:transition spd="slow">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1680" y="0"/>
            <a:ext cx="10620777" cy="1280890"/>
          </a:xfrm>
        </p:spPr>
        <p:txBody>
          <a:bodyPr/>
          <a:lstStyle/>
          <a:p>
            <a:pPr algn="ctr"/>
            <a:r>
              <a:rPr lang="en-IN" b="1" dirty="0" smtClean="0">
                <a:latin typeface="Times New Roman" panose="02020603050405020304" pitchFamily="18" charset="0"/>
                <a:cs typeface="Times New Roman" panose="02020603050405020304" pitchFamily="18" charset="0"/>
              </a:rPr>
              <a:t>ADVERSE EVENTS FOLLOWING</a:t>
            </a:r>
            <a:br>
              <a:rPr lang="en-IN" b="1" dirty="0" smtClean="0">
                <a:latin typeface="Times New Roman" panose="02020603050405020304" pitchFamily="18" charset="0"/>
                <a:cs typeface="Times New Roman" panose="02020603050405020304" pitchFamily="18" charset="0"/>
              </a:rPr>
            </a:br>
            <a:r>
              <a:rPr lang="en-IN" b="1" dirty="0" smtClean="0">
                <a:latin typeface="Times New Roman" panose="02020603050405020304" pitchFamily="18" charset="0"/>
                <a:cs typeface="Times New Roman" panose="02020603050405020304" pitchFamily="18" charset="0"/>
              </a:rPr>
              <a:t>IMMUNIZATION</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318197" y="1429555"/>
            <a:ext cx="9186415" cy="4481667"/>
          </a:xfrm>
        </p:spPr>
        <p:txBody>
          <a:bodyPr>
            <a:normAutofit/>
          </a:bodyPr>
          <a:lstStyle/>
          <a:p>
            <a:r>
              <a:rPr lang="en-IN" sz="2400" dirty="0">
                <a:latin typeface="Times New Roman" panose="02020603050405020304" pitchFamily="18" charset="0"/>
                <a:cs typeface="Times New Roman" panose="02020603050405020304" pitchFamily="18" charset="0"/>
              </a:rPr>
              <a:t>Vaccine product-related reaction</a:t>
            </a:r>
          </a:p>
          <a:p>
            <a:r>
              <a:rPr lang="en-IN" sz="2400" dirty="0">
                <a:latin typeface="Times New Roman" panose="02020603050405020304" pitchFamily="18" charset="0"/>
                <a:cs typeface="Times New Roman" panose="02020603050405020304" pitchFamily="18" charset="0"/>
              </a:rPr>
              <a:t>Vaccine quality </a:t>
            </a:r>
            <a:r>
              <a:rPr lang="en-IN" sz="2400" dirty="0" smtClean="0">
                <a:latin typeface="Times New Roman" panose="02020603050405020304" pitchFamily="18" charset="0"/>
                <a:cs typeface="Times New Roman" panose="02020603050405020304" pitchFamily="18" charset="0"/>
              </a:rPr>
              <a:t>defect-related reaction</a:t>
            </a:r>
            <a:endParaRPr lang="en-IN" sz="2400" dirty="0">
              <a:latin typeface="Times New Roman" panose="02020603050405020304" pitchFamily="18" charset="0"/>
              <a:cs typeface="Times New Roman" panose="02020603050405020304" pitchFamily="18" charset="0"/>
            </a:endParaRPr>
          </a:p>
          <a:p>
            <a:r>
              <a:rPr lang="en-IN" sz="2400" dirty="0">
                <a:latin typeface="Times New Roman" panose="02020603050405020304" pitchFamily="18" charset="0"/>
                <a:cs typeface="Times New Roman" panose="02020603050405020304" pitchFamily="18" charset="0"/>
              </a:rPr>
              <a:t>Immunization error-related </a:t>
            </a:r>
            <a:r>
              <a:rPr lang="en-IN" sz="2400" dirty="0" smtClean="0">
                <a:latin typeface="Times New Roman" panose="02020603050405020304" pitchFamily="18" charset="0"/>
                <a:cs typeface="Times New Roman" panose="02020603050405020304" pitchFamily="18" charset="0"/>
              </a:rPr>
              <a:t>reaction (formerly </a:t>
            </a:r>
            <a:r>
              <a:rPr lang="en-IN" sz="2400" dirty="0">
                <a:latin typeface="Times New Roman" panose="02020603050405020304" pitchFamily="18" charset="0"/>
                <a:cs typeface="Times New Roman" panose="02020603050405020304" pitchFamily="18" charset="0"/>
              </a:rPr>
              <a:t>"programme error")</a:t>
            </a:r>
          </a:p>
          <a:p>
            <a:r>
              <a:rPr lang="en-IN" sz="2400" dirty="0">
                <a:latin typeface="Times New Roman" panose="02020603050405020304" pitchFamily="18" charset="0"/>
                <a:cs typeface="Times New Roman" panose="02020603050405020304" pitchFamily="18" charset="0"/>
              </a:rPr>
              <a:t>Immunization </a:t>
            </a:r>
            <a:r>
              <a:rPr lang="en-IN" sz="2400" dirty="0" smtClean="0">
                <a:latin typeface="Times New Roman" panose="02020603050405020304" pitchFamily="18" charset="0"/>
                <a:cs typeface="Times New Roman" panose="02020603050405020304" pitchFamily="18" charset="0"/>
              </a:rPr>
              <a:t>anxiety-related reaction</a:t>
            </a:r>
            <a:endParaRPr lang="en-IN" sz="2400" dirty="0">
              <a:latin typeface="Times New Roman" panose="02020603050405020304" pitchFamily="18" charset="0"/>
              <a:cs typeface="Times New Roman" panose="02020603050405020304" pitchFamily="18" charset="0"/>
            </a:endParaRPr>
          </a:p>
          <a:p>
            <a:r>
              <a:rPr lang="en-IN" sz="2400" dirty="0">
                <a:latin typeface="Times New Roman" panose="02020603050405020304" pitchFamily="18" charset="0"/>
                <a:cs typeface="Times New Roman" panose="02020603050405020304" pitchFamily="18" charset="0"/>
              </a:rPr>
              <a:t>Coincidental event</a:t>
            </a:r>
          </a:p>
        </p:txBody>
      </p:sp>
    </p:spTree>
    <p:extLst>
      <p:ext uri="{BB962C8B-B14F-4D97-AF65-F5344CB8AC3E}">
        <p14:creationId xmlns:p14="http://schemas.microsoft.com/office/powerpoint/2010/main" val="14054166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curtains"/>
      </p:transition>
    </mc:Choice>
    <mc:Fallback xmlns="">
      <p:transition spd="slow">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latin typeface="Times New Roman" panose="02020603050405020304" pitchFamily="18" charset="0"/>
                <a:cs typeface="Times New Roman" panose="02020603050405020304" pitchFamily="18" charset="0"/>
              </a:rPr>
              <a:t>DISEASE PREVENTION AND CONTROL</a:t>
            </a:r>
            <a:endParaRPr lang="en-IN" dirty="0">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55350477"/>
              </p:ext>
            </p:extLst>
          </p:nvPr>
        </p:nvGraphicFramePr>
        <p:xfrm>
          <a:off x="1622425" y="1904999"/>
          <a:ext cx="9882189" cy="4045039"/>
        </p:xfrm>
        <a:graphic>
          <a:graphicData uri="http://schemas.openxmlformats.org/drawingml/2006/table">
            <a:tbl>
              <a:tblPr firstRow="1" bandRow="1">
                <a:tableStyleId>{5C22544A-7EE6-4342-B048-85BDC9FD1C3A}</a:tableStyleId>
              </a:tblPr>
              <a:tblGrid>
                <a:gridCol w="3294063">
                  <a:extLst>
                    <a:ext uri="{9D8B030D-6E8A-4147-A177-3AD203B41FA5}">
                      <a16:colId xmlns:a16="http://schemas.microsoft.com/office/drawing/2014/main" val="20000"/>
                    </a:ext>
                  </a:extLst>
                </a:gridCol>
                <a:gridCol w="3294063">
                  <a:extLst>
                    <a:ext uri="{9D8B030D-6E8A-4147-A177-3AD203B41FA5}">
                      <a16:colId xmlns:a16="http://schemas.microsoft.com/office/drawing/2014/main" val="20001"/>
                    </a:ext>
                  </a:extLst>
                </a:gridCol>
                <a:gridCol w="3294063">
                  <a:extLst>
                    <a:ext uri="{9D8B030D-6E8A-4147-A177-3AD203B41FA5}">
                      <a16:colId xmlns:a16="http://schemas.microsoft.com/office/drawing/2014/main" val="20002"/>
                    </a:ext>
                  </a:extLst>
                </a:gridCol>
              </a:tblGrid>
              <a:tr h="884852">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IN" b="1" dirty="0" smtClean="0"/>
                        <a:t>Controlling the reservoir</a:t>
                      </a:r>
                    </a:p>
                    <a:p>
                      <a:pPr algn="ctr"/>
                      <a:endParaRPr lang="en-IN" dirty="0"/>
                    </a:p>
                  </a:txBody>
                  <a:tcPr/>
                </a:tc>
                <a:tc>
                  <a:txBody>
                    <a:bodyPr/>
                    <a:lstStyle/>
                    <a:p>
                      <a:pPr algn="ctr"/>
                      <a:r>
                        <a:rPr lang="en-IN" sz="1800" b="1" i="0" u="none" strike="noStrike" kern="1200" baseline="0" dirty="0" smtClean="0">
                          <a:solidFill>
                            <a:schemeClr val="lt1"/>
                          </a:solidFill>
                          <a:latin typeface="+mn-lt"/>
                          <a:ea typeface="+mn-ea"/>
                          <a:cs typeface="+mn-cs"/>
                        </a:rPr>
                        <a:t>Interruption of transmission</a:t>
                      </a:r>
                      <a:endParaRPr lang="en-IN" dirty="0"/>
                    </a:p>
                  </a:txBody>
                  <a:tcPr/>
                </a:tc>
                <a:tc>
                  <a:txBody>
                    <a:bodyPr/>
                    <a:lstStyle/>
                    <a:p>
                      <a:pPr algn="ctr"/>
                      <a:r>
                        <a:rPr lang="en-IN" sz="1800" b="1" i="0" u="none" strike="noStrike" kern="1200" baseline="0" dirty="0" smtClean="0">
                          <a:solidFill>
                            <a:schemeClr val="lt1"/>
                          </a:solidFill>
                          <a:latin typeface="+mn-lt"/>
                          <a:ea typeface="+mn-ea"/>
                          <a:cs typeface="+mn-cs"/>
                        </a:rPr>
                        <a:t>The susceptible host</a:t>
                      </a:r>
                      <a:endParaRPr lang="en-IN" dirty="0"/>
                    </a:p>
                  </a:txBody>
                  <a:tcPr/>
                </a:tc>
                <a:extLst>
                  <a:ext uri="{0D108BD9-81ED-4DB2-BD59-A6C34878D82A}">
                    <a16:rowId xmlns:a16="http://schemas.microsoft.com/office/drawing/2014/main" val="10000"/>
                  </a:ext>
                </a:extLst>
              </a:tr>
              <a:tr h="3160187">
                <a:tc>
                  <a:txBody>
                    <a:bodyPr/>
                    <a:lstStyle/>
                    <a:p>
                      <a:pPr>
                        <a:buFont typeface="Wingdings" panose="05000000000000000000" pitchFamily="2" charset="2"/>
                        <a:buChar char="Ø"/>
                      </a:pPr>
                      <a:r>
                        <a:rPr lang="en-IN" dirty="0" smtClean="0"/>
                        <a:t>EARLY DIAGNOSIS</a:t>
                      </a:r>
                    </a:p>
                    <a:p>
                      <a:pPr>
                        <a:buFont typeface="Wingdings" panose="05000000000000000000" pitchFamily="2" charset="2"/>
                        <a:buChar char="Ø"/>
                      </a:pPr>
                      <a:r>
                        <a:rPr lang="en-IN" dirty="0" smtClean="0"/>
                        <a:t>NOTIFICATION</a:t>
                      </a:r>
                    </a:p>
                    <a:p>
                      <a:pPr>
                        <a:buFont typeface="Wingdings" panose="05000000000000000000" pitchFamily="2" charset="2"/>
                        <a:buChar char="Ø"/>
                      </a:pPr>
                      <a:r>
                        <a:rPr lang="en-IN" dirty="0" smtClean="0"/>
                        <a:t>EPIDEMIOLOGICAL INVESTIGATIONS</a:t>
                      </a:r>
                    </a:p>
                    <a:p>
                      <a:pPr>
                        <a:buFont typeface="Wingdings" panose="05000000000000000000" pitchFamily="2" charset="2"/>
                        <a:buChar char="Ø"/>
                      </a:pPr>
                      <a:r>
                        <a:rPr lang="en-IN" dirty="0" smtClean="0"/>
                        <a:t>ISOLATION</a:t>
                      </a:r>
                    </a:p>
                    <a:p>
                      <a:pPr>
                        <a:buFont typeface="Wingdings" panose="05000000000000000000" pitchFamily="2" charset="2"/>
                        <a:buChar char="Ø"/>
                      </a:pPr>
                      <a:r>
                        <a:rPr lang="en-IN" dirty="0" smtClean="0"/>
                        <a:t>TREATMENT</a:t>
                      </a:r>
                    </a:p>
                    <a:p>
                      <a:pPr>
                        <a:buFont typeface="Wingdings" panose="05000000000000000000" pitchFamily="2" charset="2"/>
                        <a:buChar char="Ø"/>
                      </a:pPr>
                      <a:r>
                        <a:rPr lang="en-IN" dirty="0" smtClean="0"/>
                        <a:t>QUARANTINE</a:t>
                      </a:r>
                    </a:p>
                    <a:p>
                      <a:endParaRPr lang="en-IN" dirty="0"/>
                    </a:p>
                  </a:txBody>
                  <a:tcPr/>
                </a:tc>
                <a:tc>
                  <a:txBody>
                    <a:bodyPr/>
                    <a:lstStyle/>
                    <a:p>
                      <a:r>
                        <a:rPr lang="en-IN" sz="1800" b="0" i="0" u="none" strike="noStrike" kern="1200" baseline="0" dirty="0" smtClean="0">
                          <a:solidFill>
                            <a:schemeClr val="dk1"/>
                          </a:solidFill>
                          <a:latin typeface="+mn-lt"/>
                          <a:ea typeface="+mn-ea"/>
                          <a:cs typeface="+mn-cs"/>
                        </a:rPr>
                        <a:t>Changing some</a:t>
                      </a:r>
                    </a:p>
                    <a:p>
                      <a:r>
                        <a:rPr lang="en-US" sz="1800" b="0" i="0" u="none" strike="noStrike" kern="1200" baseline="0" dirty="0" smtClean="0">
                          <a:solidFill>
                            <a:schemeClr val="dk1"/>
                          </a:solidFill>
                          <a:latin typeface="+mn-lt"/>
                          <a:ea typeface="+mn-ea"/>
                          <a:cs typeface="+mn-cs"/>
                        </a:rPr>
                        <a:t>components of man's environment to prevent the infective</a:t>
                      </a:r>
                    </a:p>
                    <a:p>
                      <a:r>
                        <a:rPr lang="en-US" sz="1800" b="0" i="0" u="none" strike="noStrike" kern="1200" baseline="0" dirty="0" smtClean="0">
                          <a:solidFill>
                            <a:schemeClr val="dk1"/>
                          </a:solidFill>
                          <a:latin typeface="+mn-lt"/>
                          <a:ea typeface="+mn-ea"/>
                          <a:cs typeface="+mn-cs"/>
                        </a:rPr>
                        <a:t>agent from a patient or carrier from entering the body of</a:t>
                      </a:r>
                    </a:p>
                    <a:p>
                      <a:r>
                        <a:rPr lang="en-IN" sz="1800" b="0" i="0" u="none" strike="noStrike" kern="1200" baseline="0" dirty="0" smtClean="0">
                          <a:solidFill>
                            <a:schemeClr val="dk1"/>
                          </a:solidFill>
                          <a:latin typeface="+mn-lt"/>
                          <a:ea typeface="+mn-ea"/>
                          <a:cs typeface="+mn-cs"/>
                        </a:rPr>
                        <a:t>susceptible person.</a:t>
                      </a:r>
                      <a:endParaRPr lang="en-IN" dirty="0"/>
                    </a:p>
                  </a:txBody>
                  <a:tcPr/>
                </a:tc>
                <a:tc>
                  <a:txBody>
                    <a:bodyPr/>
                    <a:lstStyle/>
                    <a:p>
                      <a:r>
                        <a:rPr lang="en-IN" sz="1800" b="0" i="0" u="none" strike="noStrike" kern="1200" baseline="0" dirty="0" smtClean="0">
                          <a:solidFill>
                            <a:schemeClr val="dk1"/>
                          </a:solidFill>
                          <a:latin typeface="+mn-lt"/>
                          <a:ea typeface="+mn-ea"/>
                          <a:cs typeface="+mn-cs"/>
                        </a:rPr>
                        <a:t>ACTIVE IMMUNIZATION</a:t>
                      </a:r>
                    </a:p>
                    <a:p>
                      <a:r>
                        <a:rPr lang="en-IN" sz="1800" b="0" i="0" u="none" strike="noStrike" kern="1200" baseline="0" dirty="0" smtClean="0">
                          <a:solidFill>
                            <a:schemeClr val="dk1"/>
                          </a:solidFill>
                          <a:latin typeface="+mn-lt"/>
                          <a:ea typeface="+mn-ea"/>
                          <a:cs typeface="+mn-cs"/>
                        </a:rPr>
                        <a:t>PASSIVE IMMUNIZATION</a:t>
                      </a:r>
                      <a:endParaRPr lang="en-IN"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9125599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curtains"/>
      </p:transition>
    </mc:Choice>
    <mc:Fallback xmlns="">
      <p:transition spd="slow">
        <p:fad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76518" y="1365161"/>
            <a:ext cx="11715482" cy="4524315"/>
          </a:xfrm>
          <a:prstGeom prst="rect">
            <a:avLst/>
          </a:prstGeom>
        </p:spPr>
        <p:txBody>
          <a:bodyPr wrap="square">
            <a:spAutoFit/>
          </a:bodyPr>
          <a:lstStyle/>
          <a:p>
            <a:pPr algn="ctr"/>
            <a:r>
              <a:rPr lang="en-IN" sz="9600" b="1" dirty="0">
                <a:latin typeface="Times New Roman" panose="02020603050405020304" pitchFamily="18" charset="0"/>
                <a:cs typeface="Times New Roman" panose="02020603050405020304" pitchFamily="18" charset="0"/>
              </a:rPr>
              <a:t>NATIONAL IMMUNIZATION SCHEDULE</a:t>
            </a:r>
            <a:endParaRPr lang="en-IN" sz="9600" dirty="0"/>
          </a:p>
        </p:txBody>
      </p:sp>
    </p:spTree>
    <p:extLst>
      <p:ext uri="{BB962C8B-B14F-4D97-AF65-F5344CB8AC3E}">
        <p14:creationId xmlns:p14="http://schemas.microsoft.com/office/powerpoint/2010/main" val="7340586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curtains"/>
      </p:transition>
    </mc:Choice>
    <mc:Fallback xmlns="">
      <p:transition spd="slow">
        <p:fad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233702542"/>
              </p:ext>
            </p:extLst>
          </p:nvPr>
        </p:nvGraphicFramePr>
        <p:xfrm>
          <a:off x="2" y="-3"/>
          <a:ext cx="12191999" cy="6632248"/>
        </p:xfrm>
        <a:graphic>
          <a:graphicData uri="http://schemas.openxmlformats.org/drawingml/2006/table">
            <a:tbl>
              <a:tblPr firstRow="1" bandRow="1">
                <a:tableStyleId>{5C22544A-7EE6-4342-B048-85BDC9FD1C3A}</a:tableStyleId>
              </a:tblPr>
              <a:tblGrid>
                <a:gridCol w="1481068">
                  <a:extLst>
                    <a:ext uri="{9D8B030D-6E8A-4147-A177-3AD203B41FA5}">
                      <a16:colId xmlns:a16="http://schemas.microsoft.com/office/drawing/2014/main" val="20000"/>
                    </a:ext>
                  </a:extLst>
                </a:gridCol>
                <a:gridCol w="5177307">
                  <a:extLst>
                    <a:ext uri="{9D8B030D-6E8A-4147-A177-3AD203B41FA5}">
                      <a16:colId xmlns:a16="http://schemas.microsoft.com/office/drawing/2014/main" val="20001"/>
                    </a:ext>
                  </a:extLst>
                </a:gridCol>
                <a:gridCol w="1223493">
                  <a:extLst>
                    <a:ext uri="{9D8B030D-6E8A-4147-A177-3AD203B41FA5}">
                      <a16:colId xmlns:a16="http://schemas.microsoft.com/office/drawing/2014/main" val="20002"/>
                    </a:ext>
                  </a:extLst>
                </a:gridCol>
                <a:gridCol w="2006372">
                  <a:extLst>
                    <a:ext uri="{9D8B030D-6E8A-4147-A177-3AD203B41FA5}">
                      <a16:colId xmlns:a16="http://schemas.microsoft.com/office/drawing/2014/main" val="20003"/>
                    </a:ext>
                  </a:extLst>
                </a:gridCol>
                <a:gridCol w="2303759">
                  <a:extLst>
                    <a:ext uri="{9D8B030D-6E8A-4147-A177-3AD203B41FA5}">
                      <a16:colId xmlns:a16="http://schemas.microsoft.com/office/drawing/2014/main" val="20004"/>
                    </a:ext>
                  </a:extLst>
                </a:gridCol>
              </a:tblGrid>
              <a:tr h="407461">
                <a:tc>
                  <a:txBody>
                    <a:bodyPr/>
                    <a:lstStyle/>
                    <a:p>
                      <a:pPr algn="ctr"/>
                      <a:r>
                        <a:rPr lang="en-IN" sz="1800" b="0" i="0" u="none" strike="noStrike" kern="1200" baseline="0" dirty="0" smtClean="0">
                          <a:solidFill>
                            <a:schemeClr val="lt1"/>
                          </a:solidFill>
                          <a:latin typeface="Times New Roman" panose="02020603050405020304" pitchFamily="18" charset="0"/>
                          <a:ea typeface="+mn-ea"/>
                          <a:cs typeface="Times New Roman" panose="02020603050405020304" pitchFamily="18" charset="0"/>
                        </a:rPr>
                        <a:t>Vaccine</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IN" sz="1800" b="0" i="0" u="none" strike="noStrike" kern="1200" baseline="0" dirty="0" smtClean="0">
                          <a:solidFill>
                            <a:schemeClr val="lt1"/>
                          </a:solidFill>
                          <a:latin typeface="Times New Roman" panose="02020603050405020304" pitchFamily="18" charset="0"/>
                          <a:ea typeface="+mn-ea"/>
                          <a:cs typeface="Times New Roman" panose="02020603050405020304" pitchFamily="18" charset="0"/>
                        </a:rPr>
                        <a:t>When to give</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IN" sz="1800" b="0" i="0" u="none" strike="noStrike" kern="1200" baseline="0" dirty="0" smtClean="0">
                          <a:solidFill>
                            <a:schemeClr val="lt1"/>
                          </a:solidFill>
                          <a:latin typeface="Times New Roman" panose="02020603050405020304" pitchFamily="18" charset="0"/>
                          <a:ea typeface="+mn-ea"/>
                          <a:cs typeface="Times New Roman" panose="02020603050405020304" pitchFamily="18" charset="0"/>
                        </a:rPr>
                        <a:t>Dose</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IN" sz="1800" b="0" i="0" u="none" strike="noStrike" kern="1200" baseline="0" dirty="0" smtClean="0">
                          <a:solidFill>
                            <a:schemeClr val="lt1"/>
                          </a:solidFill>
                          <a:latin typeface="Times New Roman" panose="02020603050405020304" pitchFamily="18" charset="0"/>
                          <a:ea typeface="+mn-ea"/>
                          <a:cs typeface="Times New Roman" panose="02020603050405020304" pitchFamily="18" charset="0"/>
                        </a:rPr>
                        <a:t>Route</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IN" sz="1800" b="0" i="0" u="none" strike="noStrike" kern="1200" baseline="0" dirty="0" smtClean="0">
                          <a:solidFill>
                            <a:schemeClr val="lt1"/>
                          </a:solidFill>
                          <a:latin typeface="Times New Roman" panose="02020603050405020304" pitchFamily="18" charset="0"/>
                          <a:ea typeface="+mn-ea"/>
                          <a:cs typeface="Times New Roman" panose="02020603050405020304" pitchFamily="18" charset="0"/>
                        </a:rPr>
                        <a:t>Site</a:t>
                      </a:r>
                      <a:endParaRPr lang="en-IN"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0"/>
                  </a:ext>
                </a:extLst>
              </a:tr>
              <a:tr h="416790">
                <a:tc>
                  <a:txBody>
                    <a:bodyPr/>
                    <a:lstStyle/>
                    <a:p>
                      <a:pPr algn="ctr"/>
                      <a:r>
                        <a:rPr lang="en-IN"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TT-1</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IN"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Early in pregnancy</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IN"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0.5ml</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IN"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Intra-muscular</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IN"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Upper Arm</a:t>
                      </a:r>
                      <a:endParaRPr lang="en-IN"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1"/>
                  </a:ext>
                </a:extLst>
              </a:tr>
              <a:tr h="452224">
                <a:tc>
                  <a:txBody>
                    <a:bodyPr/>
                    <a:lstStyle/>
                    <a:p>
                      <a:pPr algn="ctr"/>
                      <a:r>
                        <a:rPr lang="en-IN"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TT-2</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IN"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4 weeks after TT-1 </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IN"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0.5ml</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IN"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Intra-muscular</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IN"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Upper Arm</a:t>
                      </a:r>
                      <a:endParaRPr lang="en-IN"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2"/>
                  </a:ext>
                </a:extLst>
              </a:tr>
              <a:tr h="698662">
                <a:tc>
                  <a:txBody>
                    <a:bodyPr/>
                    <a:lstStyle/>
                    <a:p>
                      <a:pPr algn="ctr"/>
                      <a:r>
                        <a:rPr lang="en-IN"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TT-Booster</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US"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If received 2 TT doses in a pregnancy within the last 3 years</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IN"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0.5ml</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IN"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Intra-muscular</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IN"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Upper Arm</a:t>
                      </a:r>
                      <a:endParaRPr lang="en-IN"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3"/>
                  </a:ext>
                </a:extLst>
              </a:tr>
              <a:tr h="698662">
                <a:tc>
                  <a:txBody>
                    <a:bodyPr/>
                    <a:lstStyle/>
                    <a:p>
                      <a:pPr algn="ctr"/>
                      <a:r>
                        <a:rPr lang="en-IN"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BCG</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US"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At birth or as early as</a:t>
                      </a:r>
                    </a:p>
                    <a:p>
                      <a:pPr algn="ctr"/>
                      <a:r>
                        <a:rPr lang="en-US"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possible till one year of age</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IN"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0.1ml</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IN"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Intra-dermal</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IN"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Left Upper</a:t>
                      </a:r>
                    </a:p>
                    <a:p>
                      <a:pPr algn="ctr"/>
                      <a:r>
                        <a:rPr lang="en-IN"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Arm</a:t>
                      </a:r>
                      <a:endParaRPr lang="en-IN"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4"/>
                  </a:ext>
                </a:extLst>
              </a:tr>
              <a:tr h="698662">
                <a:tc>
                  <a:txBody>
                    <a:bodyPr/>
                    <a:lstStyle/>
                    <a:p>
                      <a:pPr algn="ctr"/>
                      <a:r>
                        <a:rPr lang="en-IN"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Hepatitis B</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US"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At birth or as early as</a:t>
                      </a:r>
                    </a:p>
                    <a:p>
                      <a:pPr algn="ctr"/>
                      <a:r>
                        <a:rPr lang="en-IN"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possible within 24 hours</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IN"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0.5 ml</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IN"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Intra-muscular</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IN"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Antero-lateral </a:t>
                      </a:r>
                    </a:p>
                    <a:p>
                      <a:pPr algn="ctr"/>
                      <a:r>
                        <a:rPr lang="en-IN"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side of mid-thigh</a:t>
                      </a:r>
                      <a:endParaRPr lang="en-IN"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5"/>
                  </a:ext>
                </a:extLst>
              </a:tr>
              <a:tr h="698662">
                <a:tc>
                  <a:txBody>
                    <a:bodyPr/>
                    <a:lstStyle/>
                    <a:p>
                      <a:pPr algn="ctr"/>
                      <a:r>
                        <a:rPr lang="en-IN"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OPV-0</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US"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At birth or as early as possible within the first 15 days</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2 drops</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IN"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Oral</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IN"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Oral</a:t>
                      </a:r>
                      <a:endParaRPr lang="en-IN"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6"/>
                  </a:ext>
                </a:extLst>
              </a:tr>
              <a:tr h="407461">
                <a:tc>
                  <a:txBody>
                    <a:bodyPr/>
                    <a:lstStyle/>
                    <a:p>
                      <a:pPr algn="ctr"/>
                      <a:r>
                        <a:rPr lang="en-IN"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OPV 1, 2 &amp;3</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US"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At 6 weeks, 10 weeks &amp; 14 weeks</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2 drops</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IN"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Oral</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IN"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Oral</a:t>
                      </a:r>
                      <a:endParaRPr lang="en-IN"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7"/>
                  </a:ext>
                </a:extLst>
              </a:tr>
              <a:tr h="478986">
                <a:tc>
                  <a:txBody>
                    <a:bodyPr/>
                    <a:lstStyle/>
                    <a:p>
                      <a:pPr algn="ctr"/>
                      <a:r>
                        <a:rPr lang="en-IN"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DPT 1, 2 &amp;3</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US"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At 6 weeks, 10 weeks &amp; 14 weeks</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IN"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0.5ml</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IN"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Intra-muscular</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IN"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Antero-lateral </a:t>
                      </a:r>
                    </a:p>
                    <a:p>
                      <a:pPr algn="ctr"/>
                      <a:r>
                        <a:rPr lang="en-IN"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side of mid thigh</a:t>
                      </a:r>
                      <a:endParaRPr lang="en-IN"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8"/>
                  </a:ext>
                </a:extLst>
              </a:tr>
              <a:tr h="698662">
                <a:tc>
                  <a:txBody>
                    <a:bodyPr/>
                    <a:lstStyle/>
                    <a:p>
                      <a:pPr algn="ctr"/>
                      <a:r>
                        <a:rPr lang="en-IN"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Hepatitis B</a:t>
                      </a:r>
                    </a:p>
                    <a:p>
                      <a:pPr algn="ctr"/>
                      <a:r>
                        <a:rPr lang="en-IN"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1,2&amp;3</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US"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At 6 weeks, 10 weeks &amp; 14 weeks</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IN"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0.5ml</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IN"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Intra-muscular</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IN"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Antero-lateral </a:t>
                      </a:r>
                    </a:p>
                    <a:p>
                      <a:pPr algn="ctr"/>
                      <a:r>
                        <a:rPr lang="en-IN"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side of mid thigh</a:t>
                      </a:r>
                      <a:endParaRPr lang="en-IN"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9"/>
                  </a:ext>
                </a:extLst>
              </a:tr>
              <a:tr h="407461">
                <a:tc>
                  <a:txBody>
                    <a:bodyPr/>
                    <a:lstStyle/>
                    <a:p>
                      <a:pPr algn="ctr"/>
                      <a:r>
                        <a:rPr lang="en-IN"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Measles</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IN"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9 completed months-12 months.</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IN"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0.5ml</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IN"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Sub-cutaneous</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IN"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Right upper Arm</a:t>
                      </a:r>
                      <a:endParaRPr lang="en-IN"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10"/>
                  </a:ext>
                </a:extLst>
              </a:tr>
              <a:tr h="407461">
                <a:tc>
                  <a:txBody>
                    <a:bodyPr/>
                    <a:lstStyle/>
                    <a:p>
                      <a:pPr algn="ctr"/>
                      <a:r>
                        <a:rPr lang="en-IN"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Vitamin A</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US"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At 9 months with measles</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1 ml</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IN"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Oral</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IN" sz="18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Oral</a:t>
                      </a:r>
                      <a:endParaRPr lang="en-IN"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24811689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curtains"/>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1860" y="110170"/>
            <a:ext cx="10994834" cy="6747830"/>
          </a:xfrm>
        </p:spPr>
        <p:txBody>
          <a:bodyPr>
            <a:normAutofit/>
          </a:bodyPr>
          <a:lstStyle/>
          <a:p>
            <a:pPr marL="0" indent="0">
              <a:buNone/>
            </a:pPr>
            <a:r>
              <a:rPr lang="en-IN" sz="2400" dirty="0" smtClean="0">
                <a:latin typeface="Times New Roman" panose="02020603050405020304" pitchFamily="18" charset="0"/>
                <a:cs typeface="Times New Roman" panose="02020603050405020304" pitchFamily="18" charset="0"/>
              </a:rPr>
              <a:t> </a:t>
            </a:r>
            <a:r>
              <a:rPr lang="en-IN" sz="2400" b="1" dirty="0" err="1" smtClean="0">
                <a:latin typeface="Times New Roman" panose="02020603050405020304" pitchFamily="18" charset="0"/>
                <a:cs typeface="Times New Roman" panose="02020603050405020304" pitchFamily="18" charset="0"/>
              </a:rPr>
              <a:t>Ratios</a:t>
            </a:r>
            <a:r>
              <a:rPr lang="en-IN" sz="2400" dirty="0" err="1" smtClean="0">
                <a:latin typeface="Times New Roman" panose="02020603050405020304" pitchFamily="18" charset="0"/>
                <a:cs typeface="Times New Roman" panose="02020603050405020304" pitchFamily="18" charset="0"/>
              </a:rPr>
              <a:t>:It</a:t>
            </a:r>
            <a:r>
              <a:rPr lang="en-IN"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expresses </a:t>
            </a:r>
            <a:r>
              <a:rPr lang="en-US" sz="2400" dirty="0">
                <a:latin typeface="Times New Roman" panose="02020603050405020304" pitchFamily="18" charset="0"/>
                <a:cs typeface="Times New Roman" panose="02020603050405020304" pitchFamily="18" charset="0"/>
              </a:rPr>
              <a:t>a relation in size between two random </a:t>
            </a:r>
            <a:r>
              <a:rPr lang="en-US" sz="2400" dirty="0" smtClean="0">
                <a:latin typeface="Times New Roman" panose="02020603050405020304" pitchFamily="18" charset="0"/>
                <a:cs typeface="Times New Roman" panose="02020603050405020304" pitchFamily="18" charset="0"/>
              </a:rPr>
              <a:t>quantities.</a:t>
            </a:r>
            <a:endParaRPr lang="en-IN" sz="2400" dirty="0" smtClean="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             It </a:t>
            </a:r>
            <a:r>
              <a:rPr lang="en-US" sz="2400" dirty="0">
                <a:latin typeface="Times New Roman" panose="02020603050405020304" pitchFamily="18" charset="0"/>
                <a:cs typeface="Times New Roman" panose="02020603050405020304" pitchFamily="18" charset="0"/>
              </a:rPr>
              <a:t>is expressed in </a:t>
            </a:r>
            <a:r>
              <a:rPr lang="en-US" sz="2400" dirty="0" smtClean="0">
                <a:latin typeface="Times New Roman" panose="02020603050405020304" pitchFamily="18" charset="0"/>
                <a:cs typeface="Times New Roman" panose="02020603050405020304" pitchFamily="18" charset="0"/>
              </a:rPr>
              <a:t>the </a:t>
            </a:r>
            <a:r>
              <a:rPr lang="en-IN" sz="2400" dirty="0" smtClean="0">
                <a:latin typeface="Times New Roman" panose="02020603050405020304" pitchFamily="18" charset="0"/>
                <a:cs typeface="Times New Roman" panose="02020603050405020304" pitchFamily="18" charset="0"/>
              </a:rPr>
              <a:t>form of- x</a:t>
            </a:r>
            <a:r>
              <a:rPr lang="en-IN" sz="2400" dirty="0">
                <a:latin typeface="Times New Roman" panose="02020603050405020304" pitchFamily="18" charset="0"/>
                <a:cs typeface="Times New Roman" panose="02020603050405020304" pitchFamily="18" charset="0"/>
              </a:rPr>
              <a:t>: y or </a:t>
            </a:r>
            <a:r>
              <a:rPr lang="en-IN" sz="2400" dirty="0" smtClean="0">
                <a:latin typeface="Times New Roman" panose="02020603050405020304" pitchFamily="18" charset="0"/>
                <a:cs typeface="Times New Roman" panose="02020603050405020304" pitchFamily="18" charset="0"/>
              </a:rPr>
              <a:t>x/y.</a:t>
            </a:r>
          </a:p>
          <a:p>
            <a:pPr marL="0" indent="0">
              <a:buNone/>
            </a:pPr>
            <a:r>
              <a:rPr lang="en-US" sz="2400" dirty="0">
                <a:latin typeface="Times New Roman" panose="02020603050405020304" pitchFamily="18" charset="0"/>
                <a:cs typeface="Times New Roman" panose="02020603050405020304" pitchFamily="18" charset="0"/>
              </a:rPr>
              <a:t>The numerator is not a component of the denominator. </a:t>
            </a:r>
            <a:r>
              <a:rPr lang="en-US" sz="2400" dirty="0" smtClean="0">
                <a:latin typeface="Times New Roman" panose="02020603050405020304" pitchFamily="18" charset="0"/>
                <a:cs typeface="Times New Roman" panose="02020603050405020304" pitchFamily="18" charset="0"/>
              </a:rPr>
              <a:t>The numerator </a:t>
            </a:r>
            <a:r>
              <a:rPr lang="en-US" sz="2400" dirty="0">
                <a:latin typeface="Times New Roman" panose="02020603050405020304" pitchFamily="18" charset="0"/>
                <a:cs typeface="Times New Roman" panose="02020603050405020304" pitchFamily="18" charset="0"/>
              </a:rPr>
              <a:t>and denominator may involve an interval of </a:t>
            </a:r>
            <a:r>
              <a:rPr lang="en-US" sz="2400" dirty="0" smtClean="0">
                <a:latin typeface="Times New Roman" panose="02020603050405020304" pitchFamily="18" charset="0"/>
                <a:cs typeface="Times New Roman" panose="02020603050405020304" pitchFamily="18" charset="0"/>
              </a:rPr>
              <a:t>time or </a:t>
            </a:r>
            <a:r>
              <a:rPr lang="en-US" sz="2400" dirty="0">
                <a:latin typeface="Times New Roman" panose="02020603050405020304" pitchFamily="18" charset="0"/>
                <a:cs typeface="Times New Roman" panose="02020603050405020304" pitchFamily="18" charset="0"/>
              </a:rPr>
              <a:t>may be instantaneous in </a:t>
            </a:r>
            <a:r>
              <a:rPr lang="en-US" sz="2400" dirty="0" smtClean="0">
                <a:latin typeface="Times New Roman" panose="02020603050405020304" pitchFamily="18" charset="0"/>
                <a:cs typeface="Times New Roman" panose="02020603050405020304" pitchFamily="18" charset="0"/>
              </a:rPr>
              <a:t>time.</a:t>
            </a:r>
          </a:p>
          <a:p>
            <a:pPr marL="0" indent="0">
              <a:buNone/>
            </a:pP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eg</a:t>
            </a:r>
            <a:r>
              <a:rPr lang="en-US" sz="2400" dirty="0" smtClean="0">
                <a:latin typeface="Times New Roman" panose="02020603050405020304" pitchFamily="18" charset="0"/>
                <a:cs typeface="Times New Roman" panose="02020603050405020304" pitchFamily="18" charset="0"/>
              </a:rPr>
              <a:t>:      </a:t>
            </a:r>
            <a:r>
              <a:rPr lang="en-US" sz="2400" u="sng" dirty="0" smtClean="0">
                <a:latin typeface="Times New Roman" panose="02020603050405020304" pitchFamily="18" charset="0"/>
                <a:cs typeface="Times New Roman" panose="02020603050405020304" pitchFamily="18" charset="0"/>
              </a:rPr>
              <a:t>The </a:t>
            </a:r>
            <a:r>
              <a:rPr lang="en-US" sz="2400" u="sng" dirty="0">
                <a:latin typeface="Times New Roman" panose="02020603050405020304" pitchFamily="18" charset="0"/>
                <a:cs typeface="Times New Roman" panose="02020603050405020304" pitchFamily="18" charset="0"/>
              </a:rPr>
              <a:t>number of children with scabies at a certain time</a:t>
            </a:r>
          </a:p>
          <a:p>
            <a:pPr marL="0" indent="0">
              <a:buNone/>
            </a:pPr>
            <a:r>
              <a:rPr lang="en-US" sz="2400" dirty="0" smtClean="0">
                <a:latin typeface="Times New Roman" panose="02020603050405020304" pitchFamily="18" charset="0"/>
                <a:cs typeface="Times New Roman" panose="02020603050405020304" pitchFamily="18" charset="0"/>
              </a:rPr>
              <a:t>             The </a:t>
            </a:r>
            <a:r>
              <a:rPr lang="en-US" sz="2400" dirty="0">
                <a:latin typeface="Times New Roman" panose="02020603050405020304" pitchFamily="18" charset="0"/>
                <a:cs typeface="Times New Roman" panose="02020603050405020304" pitchFamily="18" charset="0"/>
              </a:rPr>
              <a:t>number of children with malnutrition at a certain time</a:t>
            </a:r>
            <a:endParaRPr lang="en-IN" sz="2400" dirty="0" smtClean="0">
              <a:latin typeface="Times New Roman" panose="02020603050405020304" pitchFamily="18" charset="0"/>
              <a:cs typeface="Times New Roman" panose="02020603050405020304" pitchFamily="18" charset="0"/>
            </a:endParaRPr>
          </a:p>
          <a:p>
            <a:pPr marL="0" indent="0">
              <a:buNone/>
            </a:pPr>
            <a:endParaRPr lang="en-IN" sz="2400" dirty="0">
              <a:latin typeface="Times New Roman" panose="02020603050405020304" pitchFamily="18" charset="0"/>
              <a:cs typeface="Times New Roman" panose="02020603050405020304" pitchFamily="18" charset="0"/>
            </a:endParaRPr>
          </a:p>
          <a:p>
            <a:pPr marL="0" indent="0">
              <a:buNone/>
            </a:pPr>
            <a:endParaRPr lang="en-IN" sz="2400" dirty="0" smtClean="0">
              <a:latin typeface="Times New Roman" panose="02020603050405020304" pitchFamily="18" charset="0"/>
              <a:cs typeface="Times New Roman" panose="02020603050405020304" pitchFamily="18" charset="0"/>
            </a:endParaRPr>
          </a:p>
          <a:p>
            <a:pPr marL="0" indent="0">
              <a:buNone/>
            </a:pPr>
            <a:r>
              <a:rPr lang="en-IN" sz="2400" dirty="0" smtClean="0">
                <a:latin typeface="Times New Roman" panose="02020603050405020304" pitchFamily="18" charset="0"/>
                <a:cs typeface="Times New Roman" panose="02020603050405020304" pitchFamily="18" charset="0"/>
              </a:rPr>
              <a:t> </a:t>
            </a:r>
            <a:r>
              <a:rPr lang="en-IN" sz="2400" b="1" dirty="0" smtClean="0">
                <a:latin typeface="Times New Roman" panose="02020603050405020304" pitchFamily="18" charset="0"/>
                <a:cs typeface="Times New Roman" panose="02020603050405020304" pitchFamily="18" charset="0"/>
              </a:rPr>
              <a:t>Proportions</a:t>
            </a:r>
            <a:r>
              <a:rPr lang="en-IN" sz="2400" dirty="0" smtClean="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A proportion is a ratio which indicates the relation </a:t>
            </a:r>
            <a:r>
              <a:rPr lang="en-US" sz="2400" dirty="0" smtClean="0">
                <a:latin typeface="Times New Roman" panose="02020603050405020304" pitchFamily="18" charset="0"/>
                <a:cs typeface="Times New Roman" panose="02020603050405020304" pitchFamily="18" charset="0"/>
              </a:rPr>
              <a:t>in magnitude </a:t>
            </a:r>
            <a:r>
              <a:rPr lang="en-US" sz="2400" dirty="0">
                <a:latin typeface="Times New Roman" panose="02020603050405020304" pitchFamily="18" charset="0"/>
                <a:cs typeface="Times New Roman" panose="02020603050405020304" pitchFamily="18" charset="0"/>
              </a:rPr>
              <a:t>of a part of the whole. The numerator is </a:t>
            </a:r>
            <a:r>
              <a:rPr lang="en-US" sz="2400" dirty="0" smtClean="0">
                <a:latin typeface="Times New Roman" panose="02020603050405020304" pitchFamily="18" charset="0"/>
                <a:cs typeface="Times New Roman" panose="02020603050405020304" pitchFamily="18" charset="0"/>
              </a:rPr>
              <a:t>always included </a:t>
            </a:r>
            <a:r>
              <a:rPr lang="en-US" sz="2400" dirty="0">
                <a:latin typeface="Times New Roman" panose="02020603050405020304" pitchFamily="18" charset="0"/>
                <a:cs typeface="Times New Roman" panose="02020603050405020304" pitchFamily="18" charset="0"/>
              </a:rPr>
              <a:t>in the denominator. A proportion is </a:t>
            </a:r>
            <a:r>
              <a:rPr lang="en-US" sz="2400" dirty="0" smtClean="0">
                <a:latin typeface="Times New Roman" panose="02020603050405020304" pitchFamily="18" charset="0"/>
                <a:cs typeface="Times New Roman" panose="02020603050405020304" pitchFamily="18" charset="0"/>
              </a:rPr>
              <a:t>usually </a:t>
            </a:r>
            <a:r>
              <a:rPr lang="en-IN" sz="2400" dirty="0" smtClean="0">
                <a:latin typeface="Times New Roman" panose="02020603050405020304" pitchFamily="18" charset="0"/>
                <a:cs typeface="Times New Roman" panose="02020603050405020304" pitchFamily="18" charset="0"/>
              </a:rPr>
              <a:t>expressed </a:t>
            </a:r>
            <a:r>
              <a:rPr lang="en-IN" sz="2400" dirty="0">
                <a:latin typeface="Times New Roman" panose="02020603050405020304" pitchFamily="18" charset="0"/>
                <a:cs typeface="Times New Roman" panose="02020603050405020304" pitchFamily="18" charset="0"/>
              </a:rPr>
              <a:t>as a </a:t>
            </a:r>
            <a:r>
              <a:rPr lang="en-IN" sz="2400" dirty="0" smtClean="0">
                <a:latin typeface="Times New Roman" panose="02020603050405020304" pitchFamily="18" charset="0"/>
                <a:cs typeface="Times New Roman" panose="02020603050405020304" pitchFamily="18" charset="0"/>
              </a:rPr>
              <a:t>percentage.</a:t>
            </a:r>
          </a:p>
          <a:p>
            <a:r>
              <a:rPr lang="en-US" sz="2400" dirty="0" err="1" smtClean="0">
                <a:latin typeface="Times New Roman" panose="02020603050405020304" pitchFamily="18" charset="0"/>
                <a:cs typeface="Times New Roman" panose="02020603050405020304" pitchFamily="18" charset="0"/>
              </a:rPr>
              <a:t>Eg</a:t>
            </a:r>
            <a:r>
              <a:rPr lang="en-US" sz="2400" dirty="0" smtClean="0">
                <a:latin typeface="Times New Roman" panose="02020603050405020304" pitchFamily="18" charset="0"/>
                <a:cs typeface="Times New Roman" panose="02020603050405020304" pitchFamily="18" charset="0"/>
              </a:rPr>
              <a:t>:   </a:t>
            </a:r>
            <a:r>
              <a:rPr lang="en-US" sz="2400" u="sng" dirty="0" smtClean="0">
                <a:latin typeface="Times New Roman" panose="02020603050405020304" pitchFamily="18" charset="0"/>
                <a:cs typeface="Times New Roman" panose="02020603050405020304" pitchFamily="18" charset="0"/>
              </a:rPr>
              <a:t>The </a:t>
            </a:r>
            <a:r>
              <a:rPr lang="en-US" sz="2400" u="sng" dirty="0">
                <a:latin typeface="Times New Roman" panose="02020603050405020304" pitchFamily="18" charset="0"/>
                <a:cs typeface="Times New Roman" panose="02020603050405020304" pitchFamily="18" charset="0"/>
              </a:rPr>
              <a:t>number of </a:t>
            </a:r>
            <a:r>
              <a:rPr lang="en-US" sz="2400" u="sng" dirty="0" err="1">
                <a:latin typeface="Times New Roman" panose="02020603050405020304" pitchFamily="18" charset="0"/>
                <a:cs typeface="Times New Roman" panose="02020603050405020304" pitchFamily="18" charset="0"/>
              </a:rPr>
              <a:t>childern</a:t>
            </a:r>
            <a:r>
              <a:rPr lang="en-US" sz="2400" u="sng" dirty="0">
                <a:latin typeface="Times New Roman" panose="02020603050405020304" pitchFamily="18" charset="0"/>
                <a:cs typeface="Times New Roman" panose="02020603050405020304" pitchFamily="18" charset="0"/>
              </a:rPr>
              <a:t> with scabies at a certain </a:t>
            </a:r>
            <a:r>
              <a:rPr lang="en-US" sz="2400" u="sng" dirty="0" smtClean="0">
                <a:latin typeface="Times New Roman" panose="02020603050405020304" pitchFamily="18" charset="0"/>
                <a:cs typeface="Times New Roman" panose="02020603050405020304" pitchFamily="18" charset="0"/>
              </a:rPr>
              <a:t>time x 100</a:t>
            </a:r>
            <a:endParaRPr lang="en-US" sz="2400" u="sng" dirty="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           The </a:t>
            </a:r>
            <a:r>
              <a:rPr lang="en-US" sz="2400" dirty="0">
                <a:latin typeface="Times New Roman" panose="02020603050405020304" pitchFamily="18" charset="0"/>
                <a:cs typeface="Times New Roman" panose="02020603050405020304" pitchFamily="18" charset="0"/>
              </a:rPr>
              <a:t>total number of children in the village at </a:t>
            </a:r>
            <a:r>
              <a:rPr lang="en-US" sz="2400" dirty="0" smtClean="0">
                <a:latin typeface="Times New Roman" panose="02020603050405020304" pitchFamily="18" charset="0"/>
                <a:cs typeface="Times New Roman" panose="02020603050405020304" pitchFamily="18" charset="0"/>
              </a:rPr>
              <a:t>the </a:t>
            </a:r>
            <a:r>
              <a:rPr lang="en-IN" sz="2400" dirty="0" smtClean="0">
                <a:latin typeface="Times New Roman" panose="02020603050405020304" pitchFamily="18" charset="0"/>
                <a:cs typeface="Times New Roman" panose="02020603050405020304" pitchFamily="18" charset="0"/>
              </a:rPr>
              <a:t>same </a:t>
            </a:r>
            <a:r>
              <a:rPr lang="en-IN" sz="2400" dirty="0">
                <a:latin typeface="Times New Roman" panose="02020603050405020304" pitchFamily="18" charset="0"/>
                <a:cs typeface="Times New Roman" panose="02020603050405020304" pitchFamily="18" charset="0"/>
              </a:rPr>
              <a:t>time</a:t>
            </a:r>
          </a:p>
        </p:txBody>
      </p:sp>
    </p:spTree>
    <p:extLst>
      <p:ext uri="{BB962C8B-B14F-4D97-AF65-F5344CB8AC3E}">
        <p14:creationId xmlns:p14="http://schemas.microsoft.com/office/powerpoint/2010/main" val="25730399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curtains"/>
      </p:transition>
    </mc:Choice>
    <mc:Fallback xmlns="">
      <p:transition spd="slow">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92241309"/>
              </p:ext>
            </p:extLst>
          </p:nvPr>
        </p:nvGraphicFramePr>
        <p:xfrm>
          <a:off x="476517" y="121481"/>
          <a:ext cx="11294773" cy="6736519"/>
        </p:xfrm>
        <a:graphic>
          <a:graphicData uri="http://schemas.openxmlformats.org/drawingml/2006/table">
            <a:tbl>
              <a:tblPr firstRow="1" bandRow="1">
                <a:tableStyleId>{5C22544A-7EE6-4342-B048-85BDC9FD1C3A}</a:tableStyleId>
              </a:tblPr>
              <a:tblGrid>
                <a:gridCol w="1847760">
                  <a:extLst>
                    <a:ext uri="{9D8B030D-6E8A-4147-A177-3AD203B41FA5}">
                      <a16:colId xmlns:a16="http://schemas.microsoft.com/office/drawing/2014/main" val="20000"/>
                    </a:ext>
                  </a:extLst>
                </a:gridCol>
                <a:gridCol w="2615496">
                  <a:extLst>
                    <a:ext uri="{9D8B030D-6E8A-4147-A177-3AD203B41FA5}">
                      <a16:colId xmlns:a16="http://schemas.microsoft.com/office/drawing/2014/main" val="20001"/>
                    </a:ext>
                  </a:extLst>
                </a:gridCol>
                <a:gridCol w="1457390">
                  <a:extLst>
                    <a:ext uri="{9D8B030D-6E8A-4147-A177-3AD203B41FA5}">
                      <a16:colId xmlns:a16="http://schemas.microsoft.com/office/drawing/2014/main" val="20002"/>
                    </a:ext>
                  </a:extLst>
                </a:gridCol>
                <a:gridCol w="2016925">
                  <a:extLst>
                    <a:ext uri="{9D8B030D-6E8A-4147-A177-3AD203B41FA5}">
                      <a16:colId xmlns:a16="http://schemas.microsoft.com/office/drawing/2014/main" val="20003"/>
                    </a:ext>
                  </a:extLst>
                </a:gridCol>
                <a:gridCol w="3357202">
                  <a:extLst>
                    <a:ext uri="{9D8B030D-6E8A-4147-A177-3AD203B41FA5}">
                      <a16:colId xmlns:a16="http://schemas.microsoft.com/office/drawing/2014/main" val="20004"/>
                    </a:ext>
                  </a:extLst>
                </a:gridCol>
              </a:tblGrid>
              <a:tr h="700672">
                <a:tc>
                  <a:txBody>
                    <a:bodyPr/>
                    <a:lstStyle/>
                    <a:p>
                      <a:pPr algn="ctr"/>
                      <a:r>
                        <a:rPr lang="en-IN" sz="2000" b="0" i="0" u="none" strike="noStrike" kern="1200" baseline="0" dirty="0" smtClean="0">
                          <a:solidFill>
                            <a:schemeClr val="lt1"/>
                          </a:solidFill>
                          <a:latin typeface="Times New Roman" panose="02020603050405020304" pitchFamily="18" charset="0"/>
                          <a:ea typeface="+mn-ea"/>
                          <a:cs typeface="Times New Roman" panose="02020603050405020304" pitchFamily="18" charset="0"/>
                        </a:rPr>
                        <a:t>Vaccine</a:t>
                      </a:r>
                      <a:endParaRPr lang="en-IN" sz="2000" dirty="0">
                        <a:latin typeface="Times New Roman" panose="02020603050405020304" pitchFamily="18" charset="0"/>
                        <a:cs typeface="Times New Roman" panose="02020603050405020304" pitchFamily="18"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IN" sz="2000" b="0" i="0" u="none" strike="noStrike" kern="1200" baseline="0" dirty="0" smtClean="0">
                          <a:solidFill>
                            <a:schemeClr val="lt1"/>
                          </a:solidFill>
                          <a:latin typeface="Times New Roman" panose="02020603050405020304" pitchFamily="18" charset="0"/>
                          <a:ea typeface="+mn-ea"/>
                          <a:cs typeface="Times New Roman" panose="02020603050405020304" pitchFamily="18" charset="0"/>
                        </a:rPr>
                        <a:t>When to give</a:t>
                      </a:r>
                      <a:endParaRPr lang="en-IN" sz="2000" dirty="0" smtClean="0">
                        <a:latin typeface="Times New Roman" panose="02020603050405020304" pitchFamily="18" charset="0"/>
                        <a:cs typeface="Times New Roman" panose="02020603050405020304" pitchFamily="18"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IN" sz="2000" b="0" i="0" u="none" strike="noStrike" kern="1200" baseline="0" dirty="0" smtClean="0">
                          <a:solidFill>
                            <a:schemeClr val="lt1"/>
                          </a:solidFill>
                          <a:latin typeface="Times New Roman" panose="02020603050405020304" pitchFamily="18" charset="0"/>
                          <a:ea typeface="+mn-ea"/>
                          <a:cs typeface="Times New Roman" panose="02020603050405020304" pitchFamily="18" charset="0"/>
                        </a:rPr>
                        <a:t>Dose</a:t>
                      </a:r>
                      <a:endParaRPr lang="en-IN" sz="2000" dirty="0" smtClean="0">
                        <a:latin typeface="Times New Roman" panose="02020603050405020304" pitchFamily="18" charset="0"/>
                        <a:cs typeface="Times New Roman" panose="02020603050405020304" pitchFamily="18" charset="0"/>
                      </a:endParaRPr>
                    </a:p>
                    <a:p>
                      <a:endParaRPr lang="en-IN" sz="2000" dirty="0">
                        <a:latin typeface="Times New Roman" panose="02020603050405020304" pitchFamily="18" charset="0"/>
                        <a:cs typeface="Times New Roman" panose="02020603050405020304" pitchFamily="18" charset="0"/>
                      </a:endParaRPr>
                    </a:p>
                  </a:txBody>
                  <a:tcPr/>
                </a:tc>
                <a:tc>
                  <a:txBody>
                    <a:bodyPr/>
                    <a:lstStyle/>
                    <a:p>
                      <a:r>
                        <a:rPr lang="en-US" sz="2000" dirty="0" smtClean="0">
                          <a:latin typeface="Times New Roman" panose="02020603050405020304" pitchFamily="18" charset="0"/>
                          <a:cs typeface="Times New Roman" panose="02020603050405020304" pitchFamily="18" charset="0"/>
                        </a:rPr>
                        <a:t>Route</a:t>
                      </a:r>
                      <a:endParaRPr lang="en-IN" sz="2000" dirty="0">
                        <a:latin typeface="Times New Roman" panose="02020603050405020304" pitchFamily="18" charset="0"/>
                        <a:cs typeface="Times New Roman" panose="02020603050405020304" pitchFamily="18" charset="0"/>
                      </a:endParaRPr>
                    </a:p>
                  </a:txBody>
                  <a:tcPr/>
                </a:tc>
                <a:tc>
                  <a:txBody>
                    <a:bodyPr/>
                    <a:lstStyle/>
                    <a:p>
                      <a:r>
                        <a:rPr lang="en-US" sz="2000" dirty="0" smtClean="0">
                          <a:latin typeface="Times New Roman" panose="02020603050405020304" pitchFamily="18" charset="0"/>
                          <a:cs typeface="Times New Roman" panose="02020603050405020304" pitchFamily="18" charset="0"/>
                        </a:rPr>
                        <a:t>Site</a:t>
                      </a:r>
                      <a:endParaRPr lang="en-IN" sz="2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0"/>
                  </a:ext>
                </a:extLst>
              </a:tr>
              <a:tr h="700672">
                <a:tc>
                  <a:txBody>
                    <a:bodyPr/>
                    <a:lstStyle/>
                    <a:p>
                      <a:r>
                        <a:rPr lang="en-IN" sz="20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DPT booster</a:t>
                      </a:r>
                      <a:endParaRPr lang="en-IN" sz="2000" dirty="0">
                        <a:latin typeface="Times New Roman" panose="02020603050405020304" pitchFamily="18" charset="0"/>
                        <a:cs typeface="Times New Roman" panose="02020603050405020304" pitchFamily="18" charset="0"/>
                      </a:endParaRPr>
                    </a:p>
                  </a:txBody>
                  <a:tcPr/>
                </a:tc>
                <a:tc>
                  <a:txBody>
                    <a:bodyPr/>
                    <a:lstStyle/>
                    <a:p>
                      <a:r>
                        <a:rPr lang="en-IN" sz="20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16-24 months</a:t>
                      </a:r>
                      <a:endParaRPr lang="en-IN" sz="2000" dirty="0">
                        <a:latin typeface="Times New Roman" panose="02020603050405020304" pitchFamily="18" charset="0"/>
                        <a:cs typeface="Times New Roman" panose="02020603050405020304" pitchFamily="18" charset="0"/>
                      </a:endParaRPr>
                    </a:p>
                  </a:txBody>
                  <a:tcPr/>
                </a:tc>
                <a:tc>
                  <a:txBody>
                    <a:bodyPr/>
                    <a:lstStyle/>
                    <a:p>
                      <a:r>
                        <a:rPr lang="en-IN" sz="20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0.5 ml</a:t>
                      </a:r>
                      <a:endParaRPr lang="en-IN" sz="2000" dirty="0">
                        <a:latin typeface="Times New Roman" panose="02020603050405020304" pitchFamily="18" charset="0"/>
                        <a:cs typeface="Times New Roman" panose="02020603050405020304" pitchFamily="18" charset="0"/>
                      </a:endParaRPr>
                    </a:p>
                  </a:txBody>
                  <a:tcPr/>
                </a:tc>
                <a:tc>
                  <a:txBody>
                    <a:bodyPr/>
                    <a:lstStyle/>
                    <a:p>
                      <a:r>
                        <a:rPr lang="en-IN" sz="20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Intra-muscular</a:t>
                      </a:r>
                      <a:endParaRPr lang="en-IN" sz="2000" dirty="0">
                        <a:latin typeface="Times New Roman" panose="02020603050405020304" pitchFamily="18" charset="0"/>
                        <a:cs typeface="Times New Roman" panose="02020603050405020304" pitchFamily="18" charset="0"/>
                      </a:endParaRPr>
                    </a:p>
                  </a:txBody>
                  <a:tcPr/>
                </a:tc>
                <a:tc>
                  <a:txBody>
                    <a:bodyPr/>
                    <a:lstStyle/>
                    <a:p>
                      <a:r>
                        <a:rPr lang="en-IN" sz="20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Antero-</a:t>
                      </a:r>
                      <a:r>
                        <a:rPr lang="en-IN" sz="2000" b="0" i="0" u="none" strike="noStrike" kern="1200" baseline="0" dirty="0" err="1" smtClean="0">
                          <a:solidFill>
                            <a:schemeClr val="dk1"/>
                          </a:solidFill>
                          <a:latin typeface="Times New Roman" panose="02020603050405020304" pitchFamily="18" charset="0"/>
                          <a:ea typeface="+mn-ea"/>
                          <a:cs typeface="Times New Roman" panose="02020603050405020304" pitchFamily="18" charset="0"/>
                        </a:rPr>
                        <a:t>Iateral</a:t>
                      </a:r>
                      <a:r>
                        <a:rPr lang="en-IN" sz="20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 </a:t>
                      </a:r>
                    </a:p>
                    <a:p>
                      <a:r>
                        <a:rPr lang="en-IN" sz="20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side of mid-thigh</a:t>
                      </a:r>
                      <a:endParaRPr lang="en-IN" sz="2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1"/>
                  </a:ext>
                </a:extLst>
              </a:tr>
              <a:tr h="700672">
                <a:tc>
                  <a:txBody>
                    <a:bodyPr/>
                    <a:lstStyle/>
                    <a:p>
                      <a:r>
                        <a:rPr lang="en-IN" sz="20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 OPV Booster</a:t>
                      </a:r>
                      <a:endParaRPr lang="en-IN" sz="2000" dirty="0">
                        <a:latin typeface="Times New Roman" panose="02020603050405020304" pitchFamily="18" charset="0"/>
                        <a:cs typeface="Times New Roman" panose="02020603050405020304" pitchFamily="18" charset="0"/>
                      </a:endParaRPr>
                    </a:p>
                  </a:txBody>
                  <a:tcPr/>
                </a:tc>
                <a:tc>
                  <a:txBody>
                    <a:bodyPr/>
                    <a:lstStyle/>
                    <a:p>
                      <a:r>
                        <a:rPr lang="en-IN" sz="20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16-24 months</a:t>
                      </a:r>
                      <a:endParaRPr lang="en-IN" sz="2000" dirty="0">
                        <a:latin typeface="Times New Roman" panose="02020603050405020304" pitchFamily="18" charset="0"/>
                        <a:cs typeface="Times New Roman" panose="02020603050405020304" pitchFamily="18" charset="0"/>
                      </a:endParaRPr>
                    </a:p>
                  </a:txBody>
                  <a:tcPr/>
                </a:tc>
                <a:tc>
                  <a:txBody>
                    <a:bodyPr/>
                    <a:lstStyle/>
                    <a:p>
                      <a:r>
                        <a:rPr lang="en-IN" sz="20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0.5 ml</a:t>
                      </a:r>
                      <a:endParaRPr lang="en-IN" sz="2000" dirty="0">
                        <a:latin typeface="Times New Roman" panose="02020603050405020304" pitchFamily="18" charset="0"/>
                        <a:cs typeface="Times New Roman" panose="02020603050405020304" pitchFamily="18" charset="0"/>
                      </a:endParaRPr>
                    </a:p>
                  </a:txBody>
                  <a:tcPr/>
                </a:tc>
                <a:tc>
                  <a:txBody>
                    <a:bodyPr/>
                    <a:lstStyle/>
                    <a:p>
                      <a:r>
                        <a:rPr lang="en-US" sz="2000" dirty="0" smtClean="0">
                          <a:latin typeface="Times New Roman" panose="02020603050405020304" pitchFamily="18" charset="0"/>
                          <a:cs typeface="Times New Roman" panose="02020603050405020304" pitchFamily="18" charset="0"/>
                        </a:rPr>
                        <a:t>Oral</a:t>
                      </a:r>
                      <a:endParaRPr lang="en-IN" sz="2000" dirty="0">
                        <a:latin typeface="Times New Roman" panose="02020603050405020304" pitchFamily="18" charset="0"/>
                        <a:cs typeface="Times New Roman" panose="02020603050405020304" pitchFamily="18" charset="0"/>
                      </a:endParaRPr>
                    </a:p>
                  </a:txBody>
                  <a:tcPr/>
                </a:tc>
                <a:tc>
                  <a:txBody>
                    <a:bodyPr/>
                    <a:lstStyle/>
                    <a:p>
                      <a:r>
                        <a:rPr lang="en-US" sz="2000" dirty="0" smtClean="0">
                          <a:latin typeface="Times New Roman" panose="02020603050405020304" pitchFamily="18" charset="0"/>
                          <a:cs typeface="Times New Roman" panose="02020603050405020304" pitchFamily="18" charset="0"/>
                        </a:rPr>
                        <a:t>Oral</a:t>
                      </a:r>
                    </a:p>
                    <a:p>
                      <a:endParaRPr lang="en-IN" sz="2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2"/>
                  </a:ext>
                </a:extLst>
              </a:tr>
              <a:tr h="700672">
                <a:tc>
                  <a:txBody>
                    <a:bodyPr/>
                    <a:lstStyle/>
                    <a:p>
                      <a:r>
                        <a:rPr lang="en-IN" sz="20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Measles (2nd dose)</a:t>
                      </a:r>
                      <a:endParaRPr lang="en-IN" sz="2000" dirty="0">
                        <a:latin typeface="Times New Roman" panose="02020603050405020304" pitchFamily="18" charset="0"/>
                        <a:cs typeface="Times New Roman" panose="02020603050405020304" pitchFamily="18" charset="0"/>
                      </a:endParaRPr>
                    </a:p>
                  </a:txBody>
                  <a:tcPr/>
                </a:tc>
                <a:tc>
                  <a:txBody>
                    <a:bodyPr/>
                    <a:lstStyle/>
                    <a:p>
                      <a:r>
                        <a:rPr lang="en-IN" sz="20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16-24 months</a:t>
                      </a:r>
                      <a:endParaRPr lang="en-IN" sz="2000" dirty="0">
                        <a:latin typeface="Times New Roman" panose="02020603050405020304" pitchFamily="18" charset="0"/>
                        <a:cs typeface="Times New Roman" panose="02020603050405020304" pitchFamily="18" charset="0"/>
                      </a:endParaRPr>
                    </a:p>
                  </a:txBody>
                  <a:tcPr/>
                </a:tc>
                <a:tc>
                  <a:txBody>
                    <a:bodyPr/>
                    <a:lstStyle/>
                    <a:p>
                      <a:r>
                        <a:rPr lang="en-IN" sz="20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0.5 ml</a:t>
                      </a:r>
                      <a:endParaRPr lang="en-IN" sz="2000" dirty="0">
                        <a:latin typeface="Times New Roman" panose="02020603050405020304" pitchFamily="18" charset="0"/>
                        <a:cs typeface="Times New Roman" panose="02020603050405020304" pitchFamily="18" charset="0"/>
                      </a:endParaRPr>
                    </a:p>
                  </a:txBody>
                  <a:tcPr/>
                </a:tc>
                <a:tc>
                  <a:txBody>
                    <a:bodyPr/>
                    <a:lstStyle/>
                    <a:p>
                      <a:r>
                        <a:rPr lang="en-IN" sz="20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Sub-cutaneous</a:t>
                      </a:r>
                      <a:endParaRPr lang="en-IN" sz="2000" dirty="0">
                        <a:latin typeface="Times New Roman" panose="02020603050405020304" pitchFamily="18" charset="0"/>
                        <a:cs typeface="Times New Roman" panose="02020603050405020304" pitchFamily="18" charset="0"/>
                      </a:endParaRPr>
                    </a:p>
                  </a:txBody>
                  <a:tcPr/>
                </a:tc>
                <a:tc>
                  <a:txBody>
                    <a:bodyPr/>
                    <a:lstStyle/>
                    <a:p>
                      <a:r>
                        <a:rPr lang="en-IN" sz="20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Right upper Arm</a:t>
                      </a:r>
                      <a:endParaRPr lang="en-IN" sz="2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3"/>
                  </a:ext>
                </a:extLst>
              </a:tr>
              <a:tr h="1005312">
                <a:tc>
                  <a:txBody>
                    <a:bodyPr/>
                    <a:lstStyle/>
                    <a:p>
                      <a:r>
                        <a:rPr lang="en-IN" sz="20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Japanese</a:t>
                      </a:r>
                    </a:p>
                    <a:p>
                      <a:r>
                        <a:rPr lang="en-IN" sz="20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Encephalitis</a:t>
                      </a:r>
                      <a:endParaRPr lang="en-IN" sz="2000" dirty="0">
                        <a:latin typeface="Times New Roman" panose="02020603050405020304" pitchFamily="18" charset="0"/>
                        <a:cs typeface="Times New Roman" panose="02020603050405020304" pitchFamily="18" charset="0"/>
                      </a:endParaRPr>
                    </a:p>
                  </a:txBody>
                  <a:tcPr/>
                </a:tc>
                <a:tc>
                  <a:txBody>
                    <a:bodyPr/>
                    <a:lstStyle/>
                    <a:p>
                      <a:r>
                        <a:rPr lang="en-IN" sz="20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16-24 months with DPT/OPV</a:t>
                      </a:r>
                    </a:p>
                    <a:p>
                      <a:r>
                        <a:rPr lang="en-IN" sz="20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booster</a:t>
                      </a:r>
                      <a:endParaRPr lang="en-IN" sz="2000" dirty="0">
                        <a:latin typeface="Times New Roman" panose="02020603050405020304" pitchFamily="18" charset="0"/>
                        <a:cs typeface="Times New Roman" panose="02020603050405020304" pitchFamily="18" charset="0"/>
                      </a:endParaRPr>
                    </a:p>
                  </a:txBody>
                  <a:tcPr/>
                </a:tc>
                <a:tc>
                  <a:txBody>
                    <a:bodyPr/>
                    <a:lstStyle/>
                    <a:p>
                      <a:r>
                        <a:rPr lang="en-IN" sz="20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0.5 ml</a:t>
                      </a:r>
                      <a:endParaRPr lang="en-IN" sz="2000" dirty="0">
                        <a:latin typeface="Times New Roman" panose="02020603050405020304" pitchFamily="18" charset="0"/>
                        <a:cs typeface="Times New Roman" panose="02020603050405020304" pitchFamily="18" charset="0"/>
                      </a:endParaRPr>
                    </a:p>
                  </a:txBody>
                  <a:tcPr/>
                </a:tc>
                <a:tc>
                  <a:txBody>
                    <a:bodyPr/>
                    <a:lstStyle/>
                    <a:p>
                      <a:r>
                        <a:rPr lang="en-IN" sz="20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Sub-cutaneous</a:t>
                      </a:r>
                      <a:endParaRPr lang="en-IN" sz="2000" dirty="0">
                        <a:latin typeface="Times New Roman" panose="02020603050405020304" pitchFamily="18" charset="0"/>
                        <a:cs typeface="Times New Roman" panose="02020603050405020304" pitchFamily="18" charset="0"/>
                      </a:endParaRPr>
                    </a:p>
                  </a:txBody>
                  <a:tcPr/>
                </a:tc>
                <a:tc>
                  <a:txBody>
                    <a:bodyPr/>
                    <a:lstStyle/>
                    <a:p>
                      <a:r>
                        <a:rPr lang="en-IN" sz="20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Left upper Arm</a:t>
                      </a:r>
                      <a:endParaRPr lang="en-IN" sz="2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4"/>
                  </a:ext>
                </a:extLst>
              </a:tr>
              <a:tr h="1834535">
                <a:tc>
                  <a:txBody>
                    <a:bodyPr/>
                    <a:lstStyle/>
                    <a:p>
                      <a:r>
                        <a:rPr lang="en-IN" sz="20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Vitamin A</a:t>
                      </a:r>
                      <a:endParaRPr lang="en-IN" sz="2000" dirty="0">
                        <a:latin typeface="Times New Roman" panose="02020603050405020304" pitchFamily="18" charset="0"/>
                        <a:cs typeface="Times New Roman" panose="02020603050405020304" pitchFamily="18" charset="0"/>
                      </a:endParaRPr>
                    </a:p>
                  </a:txBody>
                  <a:tcPr/>
                </a:tc>
                <a:tc>
                  <a:txBody>
                    <a:bodyPr/>
                    <a:lstStyle/>
                    <a:p>
                      <a:r>
                        <a:rPr lang="en-US" sz="20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16 months with DPT/OPV booster. Then, one</a:t>
                      </a:r>
                    </a:p>
                    <a:p>
                      <a:r>
                        <a:rPr lang="en-US" sz="20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dose every 6 months up to the age of 5 years.</a:t>
                      </a:r>
                      <a:endParaRPr lang="en-IN" sz="2000" dirty="0">
                        <a:latin typeface="Times New Roman" panose="02020603050405020304" pitchFamily="18" charset="0"/>
                        <a:cs typeface="Times New Roman" panose="02020603050405020304" pitchFamily="18" charset="0"/>
                      </a:endParaRPr>
                    </a:p>
                  </a:txBody>
                  <a:tcPr/>
                </a:tc>
                <a:tc>
                  <a:txBody>
                    <a:bodyPr/>
                    <a:lstStyle/>
                    <a:p>
                      <a:r>
                        <a:rPr lang="en-IN" sz="20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2ml</a:t>
                      </a:r>
                      <a:endParaRPr lang="en-IN" sz="2000" dirty="0">
                        <a:latin typeface="Times New Roman" panose="02020603050405020304" pitchFamily="18" charset="0"/>
                        <a:cs typeface="Times New Roman" panose="02020603050405020304" pitchFamily="18" charset="0"/>
                      </a:endParaRPr>
                    </a:p>
                  </a:txBody>
                  <a:tcPr/>
                </a:tc>
                <a:tc>
                  <a:txBody>
                    <a:bodyPr/>
                    <a:lstStyle/>
                    <a:p>
                      <a:r>
                        <a:rPr lang="en-US" sz="2000" dirty="0" smtClean="0">
                          <a:latin typeface="Times New Roman" panose="02020603050405020304" pitchFamily="18" charset="0"/>
                          <a:cs typeface="Times New Roman" panose="02020603050405020304" pitchFamily="18" charset="0"/>
                        </a:rPr>
                        <a:t>Oral</a:t>
                      </a:r>
                      <a:endParaRPr lang="en-IN" sz="2000" dirty="0">
                        <a:latin typeface="Times New Roman" panose="02020603050405020304" pitchFamily="18" charset="0"/>
                        <a:cs typeface="Times New Roman" panose="02020603050405020304" pitchFamily="18" charset="0"/>
                      </a:endParaRPr>
                    </a:p>
                  </a:txBody>
                  <a:tcPr/>
                </a:tc>
                <a:tc>
                  <a:txBody>
                    <a:bodyPr/>
                    <a:lstStyle/>
                    <a:p>
                      <a:r>
                        <a:rPr lang="en-US" sz="2000" dirty="0" smtClean="0">
                          <a:latin typeface="Times New Roman" panose="02020603050405020304" pitchFamily="18" charset="0"/>
                          <a:cs typeface="Times New Roman" panose="02020603050405020304" pitchFamily="18" charset="0"/>
                        </a:rPr>
                        <a:t>Oral</a:t>
                      </a:r>
                    </a:p>
                    <a:p>
                      <a:endParaRPr lang="en-IN" sz="2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5"/>
                  </a:ext>
                </a:extLst>
              </a:tr>
              <a:tr h="440478">
                <a:tc>
                  <a:txBody>
                    <a:bodyPr/>
                    <a:lstStyle/>
                    <a:p>
                      <a:r>
                        <a:rPr lang="en-IN" sz="20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DPT Booster</a:t>
                      </a:r>
                      <a:endParaRPr lang="en-IN" sz="2000" dirty="0">
                        <a:latin typeface="Times New Roman" panose="02020603050405020304" pitchFamily="18" charset="0"/>
                        <a:cs typeface="Times New Roman" panose="02020603050405020304" pitchFamily="18" charset="0"/>
                      </a:endParaRPr>
                    </a:p>
                  </a:txBody>
                  <a:tcPr/>
                </a:tc>
                <a:tc>
                  <a:txBody>
                    <a:bodyPr/>
                    <a:lstStyle/>
                    <a:p>
                      <a:r>
                        <a:rPr lang="en-IN" sz="20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5-6 years</a:t>
                      </a:r>
                      <a:endParaRPr lang="en-IN" sz="2000" dirty="0">
                        <a:latin typeface="Times New Roman" panose="02020603050405020304" pitchFamily="18" charset="0"/>
                        <a:cs typeface="Times New Roman" panose="02020603050405020304" pitchFamily="18" charset="0"/>
                      </a:endParaRPr>
                    </a:p>
                  </a:txBody>
                  <a:tcPr/>
                </a:tc>
                <a:tc>
                  <a:txBody>
                    <a:bodyPr/>
                    <a:lstStyle/>
                    <a:p>
                      <a:r>
                        <a:rPr lang="en-IN" sz="20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0.5 ml</a:t>
                      </a:r>
                      <a:endParaRPr lang="en-IN" sz="2000" dirty="0">
                        <a:latin typeface="Times New Roman" panose="02020603050405020304" pitchFamily="18" charset="0"/>
                        <a:cs typeface="Times New Roman" panose="02020603050405020304" pitchFamily="18" charset="0"/>
                      </a:endParaRPr>
                    </a:p>
                  </a:txBody>
                  <a:tcPr/>
                </a:tc>
                <a:tc>
                  <a:txBody>
                    <a:bodyPr/>
                    <a:lstStyle/>
                    <a:p>
                      <a:r>
                        <a:rPr lang="en-IN" sz="20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Intra-muscular</a:t>
                      </a:r>
                      <a:endParaRPr lang="en-IN" sz="2000" dirty="0">
                        <a:latin typeface="Times New Roman" panose="02020603050405020304" pitchFamily="18" charset="0"/>
                        <a:cs typeface="Times New Roman" panose="02020603050405020304" pitchFamily="18" charset="0"/>
                      </a:endParaRPr>
                    </a:p>
                  </a:txBody>
                  <a:tcPr/>
                </a:tc>
                <a:tc>
                  <a:txBody>
                    <a:bodyPr/>
                    <a:lstStyle/>
                    <a:p>
                      <a:r>
                        <a:rPr lang="en-IN" sz="20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Upper Arm</a:t>
                      </a:r>
                      <a:endParaRPr lang="en-IN" sz="2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6"/>
                  </a:ext>
                </a:extLst>
              </a:tr>
              <a:tr h="651506">
                <a:tc>
                  <a:txBody>
                    <a:bodyPr/>
                    <a:lstStyle/>
                    <a:p>
                      <a:r>
                        <a:rPr lang="en-US" sz="2000" dirty="0" smtClean="0">
                          <a:latin typeface="Times New Roman" panose="02020603050405020304" pitchFamily="18" charset="0"/>
                          <a:cs typeface="Times New Roman" panose="02020603050405020304" pitchFamily="18" charset="0"/>
                        </a:rPr>
                        <a:t>TT</a:t>
                      </a:r>
                      <a:endParaRPr lang="en-IN" sz="2000" dirty="0">
                        <a:latin typeface="Times New Roman" panose="02020603050405020304" pitchFamily="18" charset="0"/>
                        <a:cs typeface="Times New Roman" panose="02020603050405020304" pitchFamily="18" charset="0"/>
                      </a:endParaRPr>
                    </a:p>
                  </a:txBody>
                  <a:tcPr/>
                </a:tc>
                <a:tc>
                  <a:txBody>
                    <a:bodyPr/>
                    <a:lstStyle/>
                    <a:p>
                      <a:r>
                        <a:rPr lang="en-IN" sz="20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10 years &amp; 16 years</a:t>
                      </a:r>
                      <a:endParaRPr lang="en-IN" sz="2000" dirty="0">
                        <a:latin typeface="Times New Roman" panose="02020603050405020304" pitchFamily="18" charset="0"/>
                        <a:cs typeface="Times New Roman" panose="02020603050405020304" pitchFamily="18" charset="0"/>
                      </a:endParaRPr>
                    </a:p>
                  </a:txBody>
                  <a:tcPr/>
                </a:tc>
                <a:tc>
                  <a:txBody>
                    <a:bodyPr/>
                    <a:lstStyle/>
                    <a:p>
                      <a:r>
                        <a:rPr lang="en-IN" sz="20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0.5 ml</a:t>
                      </a:r>
                      <a:endParaRPr lang="en-IN" sz="2000" dirty="0">
                        <a:latin typeface="Times New Roman" panose="02020603050405020304" pitchFamily="18" charset="0"/>
                        <a:cs typeface="Times New Roman" panose="02020603050405020304" pitchFamily="18" charset="0"/>
                      </a:endParaRPr>
                    </a:p>
                  </a:txBody>
                  <a:tcPr/>
                </a:tc>
                <a:tc>
                  <a:txBody>
                    <a:bodyPr/>
                    <a:lstStyle/>
                    <a:p>
                      <a:r>
                        <a:rPr lang="en-IN" sz="20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Intra-muscular</a:t>
                      </a:r>
                      <a:endParaRPr lang="en-IN" sz="2000" dirty="0">
                        <a:latin typeface="Times New Roman" panose="02020603050405020304" pitchFamily="18" charset="0"/>
                        <a:cs typeface="Times New Roman" panose="02020603050405020304" pitchFamily="18" charset="0"/>
                      </a:endParaRPr>
                    </a:p>
                  </a:txBody>
                  <a:tcPr/>
                </a:tc>
                <a:tc>
                  <a:txBody>
                    <a:bodyPr/>
                    <a:lstStyle/>
                    <a:p>
                      <a:r>
                        <a:rPr lang="en-IN" sz="20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Upper Arm</a:t>
                      </a:r>
                      <a:endParaRPr lang="en-IN" sz="2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8875063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curtains"/>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5922" y="0"/>
            <a:ext cx="10174995" cy="826265"/>
          </a:xfrm>
        </p:spPr>
        <p:txBody>
          <a:bodyPr/>
          <a:lstStyle/>
          <a:p>
            <a:pPr algn="ctr"/>
            <a:r>
              <a:rPr lang="en-IN" b="1" u="sng" dirty="0">
                <a:latin typeface="Times New Roman" panose="02020603050405020304" pitchFamily="18" charset="0"/>
                <a:cs typeface="Times New Roman" panose="02020603050405020304" pitchFamily="18" charset="0"/>
              </a:rPr>
              <a:t>MEASUREMENT OF MORTALITY</a:t>
            </a:r>
            <a:endParaRPr lang="en-IN"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95759" y="771181"/>
            <a:ext cx="10935158" cy="5541484"/>
          </a:xfrm>
        </p:spPr>
        <p:txBody>
          <a:bodyPr>
            <a:normAutofit lnSpcReduction="10000"/>
          </a:bodyPr>
          <a:lstStyle/>
          <a:p>
            <a:r>
              <a:rPr lang="en-IN" sz="2400" dirty="0" smtClean="0">
                <a:latin typeface="Times New Roman" panose="02020603050405020304" pitchFamily="18" charset="0"/>
                <a:cs typeface="Times New Roman" panose="02020603050405020304" pitchFamily="18" charset="0"/>
              </a:rPr>
              <a:t>Crude </a:t>
            </a:r>
            <a:r>
              <a:rPr lang="en-IN" sz="2400" dirty="0">
                <a:latin typeface="Times New Roman" panose="02020603050405020304" pitchFamily="18" charset="0"/>
                <a:cs typeface="Times New Roman" panose="02020603050405020304" pitchFamily="18" charset="0"/>
              </a:rPr>
              <a:t>death </a:t>
            </a:r>
            <a:r>
              <a:rPr lang="en-IN" sz="2400" dirty="0" smtClean="0">
                <a:latin typeface="Times New Roman" panose="02020603050405020304" pitchFamily="18" charset="0"/>
                <a:cs typeface="Times New Roman" panose="02020603050405020304" pitchFamily="18" charset="0"/>
              </a:rPr>
              <a:t>rate:  </a:t>
            </a:r>
            <a:r>
              <a:rPr lang="en-US" sz="2400" u="sng" dirty="0" smtClean="0">
                <a:latin typeface="Times New Roman" panose="02020603050405020304" pitchFamily="18" charset="0"/>
                <a:cs typeface="Times New Roman" panose="02020603050405020304" pitchFamily="18" charset="0"/>
              </a:rPr>
              <a:t>Number </a:t>
            </a:r>
            <a:r>
              <a:rPr lang="en-US" sz="2400" u="sng" dirty="0">
                <a:latin typeface="Times New Roman" panose="02020603050405020304" pitchFamily="18" charset="0"/>
                <a:cs typeface="Times New Roman" panose="02020603050405020304" pitchFamily="18" charset="0"/>
              </a:rPr>
              <a:t>of deaths during the </a:t>
            </a:r>
            <a:r>
              <a:rPr lang="en-US" sz="2400" u="sng" dirty="0" smtClean="0">
                <a:latin typeface="Times New Roman" panose="02020603050405020304" pitchFamily="18" charset="0"/>
                <a:cs typeface="Times New Roman" panose="02020603050405020304" pitchFamily="18" charset="0"/>
              </a:rPr>
              <a:t>year x 1000</a:t>
            </a:r>
            <a:endParaRPr lang="en-US" sz="2400" u="sng" dirty="0">
              <a:latin typeface="Times New Roman" panose="02020603050405020304" pitchFamily="18" charset="0"/>
              <a:cs typeface="Times New Roman" panose="02020603050405020304" pitchFamily="18" charset="0"/>
            </a:endParaRPr>
          </a:p>
          <a:p>
            <a:pPr marL="0" indent="0">
              <a:buNone/>
            </a:pPr>
            <a:r>
              <a:rPr lang="en-IN" sz="2400" dirty="0" smtClean="0">
                <a:latin typeface="Times New Roman" panose="02020603050405020304" pitchFamily="18" charset="0"/>
                <a:cs typeface="Times New Roman" panose="02020603050405020304" pitchFamily="18" charset="0"/>
              </a:rPr>
              <a:t>                                     Mid-year population.</a:t>
            </a:r>
          </a:p>
          <a:p>
            <a:r>
              <a:rPr lang="en-US" sz="2400" dirty="0">
                <a:latin typeface="Times New Roman" panose="02020603050405020304" pitchFamily="18" charset="0"/>
                <a:cs typeface="Times New Roman" panose="02020603050405020304" pitchFamily="18" charset="0"/>
              </a:rPr>
              <a:t>Specific death rate for </a:t>
            </a:r>
            <a:r>
              <a:rPr lang="en-US" sz="2400" dirty="0" smtClean="0">
                <a:latin typeface="Times New Roman" panose="02020603050405020304" pitchFamily="18" charset="0"/>
                <a:cs typeface="Times New Roman" panose="02020603050405020304" pitchFamily="18" charset="0"/>
              </a:rPr>
              <a:t>males :</a:t>
            </a:r>
          </a:p>
          <a:p>
            <a:pPr marL="0" indent="0">
              <a:buNone/>
            </a:pPr>
            <a:r>
              <a:rPr lang="en-US" sz="2400" dirty="0" smtClean="0">
                <a:latin typeface="Times New Roman" panose="02020603050405020304" pitchFamily="18" charset="0"/>
                <a:cs typeface="Times New Roman" panose="02020603050405020304" pitchFamily="18" charset="0"/>
              </a:rPr>
              <a:t> </a:t>
            </a:r>
            <a:r>
              <a:rPr lang="en-US" sz="2400" u="sng" dirty="0">
                <a:latin typeface="Times New Roman" panose="02020603050405020304" pitchFamily="18" charset="0"/>
                <a:cs typeface="Times New Roman" panose="02020603050405020304" pitchFamily="18" charset="0"/>
              </a:rPr>
              <a:t>Number of deaths among males </a:t>
            </a:r>
            <a:r>
              <a:rPr lang="en-US" sz="2400" u="sng" dirty="0" smtClean="0">
                <a:latin typeface="Times New Roman" panose="02020603050405020304" pitchFamily="18" charset="0"/>
                <a:cs typeface="Times New Roman" panose="02020603050405020304" pitchFamily="18" charset="0"/>
              </a:rPr>
              <a:t>during </a:t>
            </a:r>
            <a:r>
              <a:rPr lang="en-US" sz="2400" u="sng" dirty="0">
                <a:latin typeface="Times New Roman" panose="02020603050405020304" pitchFamily="18" charset="0"/>
                <a:cs typeface="Times New Roman" panose="02020603050405020304" pitchFamily="18" charset="0"/>
              </a:rPr>
              <a:t>a calendar </a:t>
            </a:r>
            <a:r>
              <a:rPr lang="en-US" sz="2400" u="sng" dirty="0" smtClean="0">
                <a:latin typeface="Times New Roman" panose="02020603050405020304" pitchFamily="18" charset="0"/>
                <a:cs typeface="Times New Roman" panose="02020603050405020304" pitchFamily="18" charset="0"/>
              </a:rPr>
              <a:t>year x 1000</a:t>
            </a:r>
          </a:p>
          <a:p>
            <a:pPr marL="0" indent="0">
              <a:buNone/>
            </a:pPr>
            <a:r>
              <a:rPr lang="en-IN" sz="2400" dirty="0" smtClean="0">
                <a:latin typeface="Times New Roman" panose="02020603050405020304" pitchFamily="18" charset="0"/>
                <a:cs typeface="Times New Roman" panose="02020603050405020304" pitchFamily="18" charset="0"/>
              </a:rPr>
              <a:t>            Mid-year population of males</a:t>
            </a:r>
          </a:p>
          <a:p>
            <a:pPr marL="0" indent="0">
              <a:buNone/>
            </a:pPr>
            <a:endParaRPr lang="en-IN" sz="2400" dirty="0" smtClean="0">
              <a:latin typeface="Times New Roman" panose="02020603050405020304" pitchFamily="18" charset="0"/>
              <a:cs typeface="Times New Roman" panose="02020603050405020304" pitchFamily="18" charset="0"/>
            </a:endParaRPr>
          </a:p>
          <a:p>
            <a:r>
              <a:rPr lang="en-IN" sz="2400" dirty="0">
                <a:latin typeface="Times New Roman" panose="02020603050405020304" pitchFamily="18" charset="0"/>
                <a:cs typeface="Times New Roman" panose="02020603050405020304" pitchFamily="18" charset="0"/>
              </a:rPr>
              <a:t>Weekly death </a:t>
            </a:r>
            <a:r>
              <a:rPr lang="en-IN" sz="2400" dirty="0" smtClean="0">
                <a:latin typeface="Times New Roman" panose="02020603050405020304" pitchFamily="18" charset="0"/>
                <a:cs typeface="Times New Roman" panose="02020603050405020304" pitchFamily="18" charset="0"/>
              </a:rPr>
              <a:t>rate : </a:t>
            </a:r>
            <a:r>
              <a:rPr lang="en-US" sz="2400" u="sng" dirty="0">
                <a:latin typeface="Times New Roman" panose="02020603050405020304" pitchFamily="18" charset="0"/>
                <a:cs typeface="Times New Roman" panose="02020603050405020304" pitchFamily="18" charset="0"/>
              </a:rPr>
              <a:t>Deaths in the </a:t>
            </a:r>
            <a:r>
              <a:rPr lang="en-US" sz="2400" u="sng" dirty="0" smtClean="0">
                <a:latin typeface="Times New Roman" panose="02020603050405020304" pitchFamily="18" charset="0"/>
                <a:cs typeface="Times New Roman" panose="02020603050405020304" pitchFamily="18" charset="0"/>
              </a:rPr>
              <a:t>week </a:t>
            </a:r>
            <a:r>
              <a:rPr lang="en-US" sz="2400" u="sng" dirty="0">
                <a:latin typeface="Times New Roman" panose="02020603050405020304" pitchFamily="18" charset="0"/>
                <a:cs typeface="Times New Roman" panose="02020603050405020304" pitchFamily="18" charset="0"/>
              </a:rPr>
              <a:t>x </a:t>
            </a:r>
            <a:r>
              <a:rPr lang="en-US" sz="2400" u="sng" dirty="0" smtClean="0">
                <a:latin typeface="Times New Roman" panose="02020603050405020304" pitchFamily="18" charset="0"/>
                <a:cs typeface="Times New Roman" panose="02020603050405020304" pitchFamily="18" charset="0"/>
              </a:rPr>
              <a:t>52  x1000</a:t>
            </a:r>
          </a:p>
          <a:p>
            <a:pPr marL="0" indent="0">
              <a:buNone/>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r>
              <a:rPr lang="en-IN" sz="2400" dirty="0" smtClean="0">
                <a:latin typeface="Times New Roman" panose="02020603050405020304" pitchFamily="18" charset="0"/>
                <a:cs typeface="Times New Roman" panose="02020603050405020304" pitchFamily="18" charset="0"/>
              </a:rPr>
              <a:t>Mid-year population</a:t>
            </a:r>
          </a:p>
          <a:p>
            <a:pPr marL="0" indent="0">
              <a:buNone/>
            </a:pPr>
            <a:endParaRPr lang="en-IN" sz="2400" dirty="0" smtClean="0">
              <a:latin typeface="Times New Roman" panose="02020603050405020304" pitchFamily="18" charset="0"/>
              <a:cs typeface="Times New Roman" panose="02020603050405020304" pitchFamily="18" charset="0"/>
            </a:endParaRPr>
          </a:p>
          <a:p>
            <a:r>
              <a:rPr lang="en-IN" sz="2400" dirty="0">
                <a:latin typeface="Times New Roman" panose="02020603050405020304" pitchFamily="18" charset="0"/>
                <a:cs typeface="Times New Roman" panose="02020603050405020304" pitchFamily="18" charset="0"/>
              </a:rPr>
              <a:t>Case fatality rate (Ratio</a:t>
            </a:r>
            <a:r>
              <a:rPr lang="en-IN" sz="2400" dirty="0" smtClean="0">
                <a:latin typeface="Times New Roman" panose="02020603050405020304" pitchFamily="18" charset="0"/>
                <a:cs typeface="Times New Roman" panose="02020603050405020304" pitchFamily="18" charset="0"/>
              </a:rPr>
              <a:t>) : </a:t>
            </a:r>
          </a:p>
          <a:p>
            <a:pPr marL="0" indent="0">
              <a:buNone/>
            </a:pPr>
            <a:r>
              <a:rPr lang="en-US" sz="2400" u="sng" dirty="0" smtClean="0">
                <a:latin typeface="Times New Roman" panose="02020603050405020304" pitchFamily="18" charset="0"/>
                <a:cs typeface="Times New Roman" panose="02020603050405020304" pitchFamily="18" charset="0"/>
              </a:rPr>
              <a:t>Total </a:t>
            </a:r>
            <a:r>
              <a:rPr lang="en-US" sz="2400" u="sng" dirty="0">
                <a:latin typeface="Times New Roman" panose="02020603050405020304" pitchFamily="18" charset="0"/>
                <a:cs typeface="Times New Roman" panose="02020603050405020304" pitchFamily="18" charset="0"/>
              </a:rPr>
              <a:t>number of deaths </a:t>
            </a:r>
            <a:r>
              <a:rPr lang="en-US" sz="2400" u="sng" dirty="0" smtClean="0">
                <a:latin typeface="Times New Roman" panose="02020603050405020304" pitchFamily="18" charset="0"/>
                <a:cs typeface="Times New Roman" panose="02020603050405020304" pitchFamily="18" charset="0"/>
              </a:rPr>
              <a:t>due </a:t>
            </a:r>
            <a:r>
              <a:rPr lang="en-IN" sz="2400" u="sng" dirty="0" smtClean="0">
                <a:latin typeface="Times New Roman" panose="02020603050405020304" pitchFamily="18" charset="0"/>
                <a:cs typeface="Times New Roman" panose="02020603050405020304" pitchFamily="18" charset="0"/>
              </a:rPr>
              <a:t>to </a:t>
            </a:r>
            <a:r>
              <a:rPr lang="en-IN" sz="2400" u="sng" dirty="0">
                <a:latin typeface="Times New Roman" panose="02020603050405020304" pitchFamily="18" charset="0"/>
                <a:cs typeface="Times New Roman" panose="02020603050405020304" pitchFamily="18" charset="0"/>
              </a:rPr>
              <a:t>a particular </a:t>
            </a:r>
            <a:r>
              <a:rPr lang="en-IN" sz="2400" u="sng" dirty="0" smtClean="0">
                <a:latin typeface="Times New Roman" panose="02020603050405020304" pitchFamily="18" charset="0"/>
                <a:cs typeface="Times New Roman" panose="02020603050405020304" pitchFamily="18" charset="0"/>
              </a:rPr>
              <a:t>disease x100</a:t>
            </a:r>
          </a:p>
          <a:p>
            <a:pPr marL="0" indent="0">
              <a:buNone/>
            </a:pPr>
            <a:r>
              <a:rPr lang="en-US" sz="2400" dirty="0">
                <a:latin typeface="Times New Roman" panose="02020603050405020304" pitchFamily="18" charset="0"/>
                <a:cs typeface="Times New Roman" panose="02020603050405020304" pitchFamily="18" charset="0"/>
              </a:rPr>
              <a:t>Total number of cases </a:t>
            </a:r>
            <a:r>
              <a:rPr lang="en-US" sz="2400" dirty="0" smtClean="0">
                <a:latin typeface="Times New Roman" panose="02020603050405020304" pitchFamily="18" charset="0"/>
                <a:cs typeface="Times New Roman" panose="02020603050405020304" pitchFamily="18" charset="0"/>
              </a:rPr>
              <a:t>due</a:t>
            </a:r>
            <a:r>
              <a:rPr lang="en-IN" sz="2400" dirty="0" smtClean="0">
                <a:latin typeface="Times New Roman" panose="02020603050405020304" pitchFamily="18" charset="0"/>
                <a:cs typeface="Times New Roman" panose="02020603050405020304" pitchFamily="18" charset="0"/>
              </a:rPr>
              <a:t>to </a:t>
            </a:r>
            <a:r>
              <a:rPr lang="en-IN" sz="2400" dirty="0">
                <a:latin typeface="Times New Roman" panose="02020603050405020304" pitchFamily="18" charset="0"/>
                <a:cs typeface="Times New Roman" panose="02020603050405020304" pitchFamily="18" charset="0"/>
              </a:rPr>
              <a:t>the same disease</a:t>
            </a:r>
            <a:endParaRPr lang="en-IN" sz="2400"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087171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curtains"/>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6767" y="624110"/>
            <a:ext cx="9697846" cy="1280890"/>
          </a:xfrm>
        </p:spPr>
        <p:txBody>
          <a:bodyPr/>
          <a:lstStyle/>
          <a:p>
            <a:pPr algn="ctr"/>
            <a:r>
              <a:rPr lang="en-IN" b="1" u="sng" dirty="0" smtClean="0">
                <a:latin typeface="Times New Roman" panose="02020603050405020304" pitchFamily="18" charset="0"/>
                <a:cs typeface="Times New Roman" panose="02020603050405020304" pitchFamily="18" charset="0"/>
              </a:rPr>
              <a:t>PROPORTIONAL MORTALITY RATE (RATIO)</a:t>
            </a:r>
            <a:endParaRPr lang="en-IN"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57619" y="1905000"/>
            <a:ext cx="10675345" cy="4848340"/>
          </a:xfrm>
        </p:spPr>
        <p:txBody>
          <a:bodyPr>
            <a:normAutofit/>
          </a:bodyPr>
          <a:lstStyle/>
          <a:p>
            <a:r>
              <a:rPr lang="en-US" sz="2400" i="1" dirty="0">
                <a:latin typeface="Times New Roman" panose="02020603050405020304" pitchFamily="18" charset="0"/>
                <a:cs typeface="Times New Roman" panose="02020603050405020304" pitchFamily="18" charset="0"/>
              </a:rPr>
              <a:t>Proportional mortality from a specific </a:t>
            </a:r>
            <a:r>
              <a:rPr lang="en-US" sz="2400" i="1" dirty="0" smtClean="0">
                <a:latin typeface="Times New Roman" panose="02020603050405020304" pitchFamily="18" charset="0"/>
                <a:cs typeface="Times New Roman" panose="02020603050405020304" pitchFamily="18" charset="0"/>
              </a:rPr>
              <a:t>disease:</a:t>
            </a:r>
          </a:p>
          <a:p>
            <a:pPr marL="0" indent="0">
              <a:buNone/>
            </a:pPr>
            <a:r>
              <a:rPr lang="en-US" sz="2400" u="sng" dirty="0" smtClean="0">
                <a:latin typeface="Times New Roman" panose="02020603050405020304" pitchFamily="18" charset="0"/>
                <a:cs typeface="Times New Roman" panose="02020603050405020304" pitchFamily="18" charset="0"/>
              </a:rPr>
              <a:t> Number </a:t>
            </a:r>
            <a:r>
              <a:rPr lang="en-US" sz="2400" u="sng" dirty="0">
                <a:latin typeface="Times New Roman" panose="02020603050405020304" pitchFamily="18" charset="0"/>
                <a:cs typeface="Times New Roman" panose="02020603050405020304" pitchFamily="18" charset="0"/>
              </a:rPr>
              <a:t>of deaths </a:t>
            </a:r>
            <a:r>
              <a:rPr lang="en-US" sz="2400" u="sng" dirty="0" smtClean="0">
                <a:latin typeface="Times New Roman" panose="02020603050405020304" pitchFamily="18" charset="0"/>
                <a:cs typeface="Times New Roman" panose="02020603050405020304" pitchFamily="18" charset="0"/>
              </a:rPr>
              <a:t>from </a:t>
            </a:r>
            <a:r>
              <a:rPr lang="en-US" sz="2400" u="sng" dirty="0">
                <a:latin typeface="Times New Roman" panose="02020603050405020304" pitchFamily="18" charset="0"/>
                <a:cs typeface="Times New Roman" panose="02020603050405020304" pitchFamily="18" charset="0"/>
              </a:rPr>
              <a:t>the specific </a:t>
            </a:r>
            <a:r>
              <a:rPr lang="en-US" sz="2400" u="sng" dirty="0" smtClean="0">
                <a:latin typeface="Times New Roman" panose="02020603050405020304" pitchFamily="18" charset="0"/>
                <a:cs typeface="Times New Roman" panose="02020603050405020304" pitchFamily="18" charset="0"/>
              </a:rPr>
              <a:t>disease </a:t>
            </a:r>
            <a:r>
              <a:rPr lang="en-IN" sz="2400" u="sng" dirty="0" smtClean="0">
                <a:latin typeface="Times New Roman" panose="02020603050405020304" pitchFamily="18" charset="0"/>
                <a:cs typeface="Times New Roman" panose="02020603050405020304" pitchFamily="18" charset="0"/>
              </a:rPr>
              <a:t>in </a:t>
            </a:r>
            <a:r>
              <a:rPr lang="en-IN" sz="2400" u="sng" dirty="0">
                <a:latin typeface="Times New Roman" panose="02020603050405020304" pitchFamily="18" charset="0"/>
                <a:cs typeface="Times New Roman" panose="02020603050405020304" pitchFamily="18" charset="0"/>
              </a:rPr>
              <a:t>a </a:t>
            </a:r>
            <a:r>
              <a:rPr lang="en-IN" sz="2400" u="sng" dirty="0" smtClean="0">
                <a:latin typeface="Times New Roman" panose="02020603050405020304" pitchFamily="18" charset="0"/>
                <a:cs typeface="Times New Roman" panose="02020603050405020304" pitchFamily="18" charset="0"/>
              </a:rPr>
              <a:t>year x 100</a:t>
            </a:r>
          </a:p>
          <a:p>
            <a:pPr marL="0" indent="0">
              <a:buNone/>
            </a:pPr>
            <a:r>
              <a:rPr lang="en-US" sz="2400" dirty="0" smtClean="0">
                <a:latin typeface="Times New Roman" panose="02020603050405020304" pitchFamily="18" charset="0"/>
                <a:cs typeface="Times New Roman" panose="02020603050405020304" pitchFamily="18" charset="0"/>
              </a:rPr>
              <a:t>     Total </a:t>
            </a:r>
            <a:r>
              <a:rPr lang="en-US" sz="2400" dirty="0">
                <a:latin typeface="Times New Roman" panose="02020603050405020304" pitchFamily="18" charset="0"/>
                <a:cs typeface="Times New Roman" panose="02020603050405020304" pitchFamily="18" charset="0"/>
              </a:rPr>
              <a:t>deaths from all causes in that </a:t>
            </a:r>
            <a:r>
              <a:rPr lang="en-US" sz="2400" dirty="0" smtClean="0">
                <a:latin typeface="Times New Roman" panose="02020603050405020304" pitchFamily="18" charset="0"/>
                <a:cs typeface="Times New Roman" panose="02020603050405020304" pitchFamily="18" charset="0"/>
              </a:rPr>
              <a:t>year</a:t>
            </a: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endParaRPr lang="en-US" sz="2400" dirty="0" smtClean="0">
              <a:latin typeface="Times New Roman" panose="02020603050405020304" pitchFamily="18" charset="0"/>
              <a:cs typeface="Times New Roman" panose="02020603050405020304" pitchFamily="18" charset="0"/>
            </a:endParaRPr>
          </a:p>
          <a:p>
            <a:r>
              <a:rPr lang="en-IN" sz="2400" i="1" dirty="0">
                <a:latin typeface="Times New Roman" panose="02020603050405020304" pitchFamily="18" charset="0"/>
                <a:cs typeface="Times New Roman" panose="02020603050405020304" pitchFamily="18" charset="0"/>
              </a:rPr>
              <a:t>Under-5 proportionate mortality </a:t>
            </a:r>
            <a:r>
              <a:rPr lang="en-IN" sz="2400" i="1" dirty="0" smtClean="0">
                <a:latin typeface="Times New Roman" panose="02020603050405020304" pitchFamily="18" charset="0"/>
                <a:cs typeface="Times New Roman" panose="02020603050405020304" pitchFamily="18" charset="0"/>
              </a:rPr>
              <a:t>rate:</a:t>
            </a:r>
          </a:p>
          <a:p>
            <a:pPr marL="0" indent="0">
              <a:buNone/>
            </a:pPr>
            <a:r>
              <a:rPr lang="en-US" sz="2400" i="1" dirty="0">
                <a:latin typeface="Times New Roman" panose="02020603050405020304" pitchFamily="18" charset="0"/>
                <a:cs typeface="Times New Roman" panose="02020603050405020304" pitchFamily="18" charset="0"/>
              </a:rPr>
              <a:t> </a:t>
            </a:r>
            <a:r>
              <a:rPr lang="en-US" sz="2400" i="1" dirty="0" smtClean="0">
                <a:latin typeface="Times New Roman" panose="02020603050405020304" pitchFamily="18" charset="0"/>
                <a:cs typeface="Times New Roman" panose="02020603050405020304" pitchFamily="18" charset="0"/>
              </a:rPr>
              <a:t>     </a:t>
            </a:r>
            <a:r>
              <a:rPr lang="en-US" sz="2400" u="sng" dirty="0" smtClean="0">
                <a:latin typeface="Times New Roman" panose="02020603050405020304" pitchFamily="18" charset="0"/>
                <a:cs typeface="Times New Roman" panose="02020603050405020304" pitchFamily="18" charset="0"/>
              </a:rPr>
              <a:t>Number </a:t>
            </a:r>
            <a:r>
              <a:rPr lang="en-US" sz="2400" u="sng" dirty="0">
                <a:latin typeface="Times New Roman" panose="02020603050405020304" pitchFamily="18" charset="0"/>
                <a:cs typeface="Times New Roman" panose="02020603050405020304" pitchFamily="18" charset="0"/>
              </a:rPr>
              <a:t>of deaths under 5 </a:t>
            </a:r>
            <a:r>
              <a:rPr lang="en-US" sz="2400" u="sng" dirty="0" smtClean="0">
                <a:latin typeface="Times New Roman" panose="02020603050405020304" pitchFamily="18" charset="0"/>
                <a:cs typeface="Times New Roman" panose="02020603050405020304" pitchFamily="18" charset="0"/>
              </a:rPr>
              <a:t>years of age </a:t>
            </a:r>
            <a:r>
              <a:rPr lang="en-US" sz="2400" u="sng" dirty="0">
                <a:latin typeface="Times New Roman" panose="02020603050405020304" pitchFamily="18" charset="0"/>
                <a:cs typeface="Times New Roman" panose="02020603050405020304" pitchFamily="18" charset="0"/>
              </a:rPr>
              <a:t>in the given </a:t>
            </a:r>
            <a:r>
              <a:rPr lang="en-US" sz="2400" u="sng" dirty="0" smtClean="0">
                <a:latin typeface="Times New Roman" panose="02020603050405020304" pitchFamily="18" charset="0"/>
                <a:cs typeface="Times New Roman" panose="02020603050405020304" pitchFamily="18" charset="0"/>
              </a:rPr>
              <a:t>year x100</a:t>
            </a:r>
          </a:p>
          <a:p>
            <a:pPr marL="0" indent="0">
              <a:buNone/>
            </a:pPr>
            <a:r>
              <a:rPr lang="en-US" sz="2400" dirty="0" smtClean="0">
                <a:latin typeface="Times New Roman" panose="02020603050405020304" pitchFamily="18" charset="0"/>
                <a:cs typeface="Times New Roman" panose="02020603050405020304" pitchFamily="18" charset="0"/>
              </a:rPr>
              <a:t>           Total </a:t>
            </a:r>
            <a:r>
              <a:rPr lang="en-US" sz="2400" dirty="0">
                <a:latin typeface="Times New Roman" panose="02020603050405020304" pitchFamily="18" charset="0"/>
                <a:cs typeface="Times New Roman" panose="02020603050405020304" pitchFamily="18" charset="0"/>
              </a:rPr>
              <a:t>number of deaths during the same period</a:t>
            </a:r>
            <a:endParaRPr lang="en-IN" sz="2400"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03545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curtains"/>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4237" y="418640"/>
            <a:ext cx="11199564" cy="6334699"/>
          </a:xfrm>
        </p:spPr>
        <p:txBody>
          <a:bodyPr>
            <a:normAutofit lnSpcReduction="10000"/>
          </a:bodyPr>
          <a:lstStyle/>
          <a:p>
            <a:r>
              <a:rPr lang="en-IN" sz="2400" b="1" dirty="0" smtClean="0">
                <a:latin typeface="Times New Roman" panose="02020603050405020304" pitchFamily="18" charset="0"/>
                <a:cs typeface="Times New Roman" panose="02020603050405020304" pitchFamily="18" charset="0"/>
              </a:rPr>
              <a:t>INCIDENCE : </a:t>
            </a:r>
            <a:r>
              <a:rPr lang="en-US" sz="2400" dirty="0">
                <a:latin typeface="Times New Roman" panose="02020603050405020304" pitchFamily="18" charset="0"/>
                <a:cs typeface="Times New Roman" panose="02020603050405020304" pitchFamily="18" charset="0"/>
              </a:rPr>
              <a:t>Incidence rate is defined as "the number of NEW </a:t>
            </a:r>
            <a:r>
              <a:rPr lang="en-US" sz="2400" dirty="0" smtClean="0">
                <a:latin typeface="Times New Roman" panose="02020603050405020304" pitchFamily="18" charset="0"/>
                <a:cs typeface="Times New Roman" panose="02020603050405020304" pitchFamily="18" charset="0"/>
              </a:rPr>
              <a:t>cases occurring </a:t>
            </a:r>
            <a:r>
              <a:rPr lang="en-US" sz="2400" dirty="0">
                <a:latin typeface="Times New Roman" panose="02020603050405020304" pitchFamily="18" charset="0"/>
                <a:cs typeface="Times New Roman" panose="02020603050405020304" pitchFamily="18" charset="0"/>
              </a:rPr>
              <a:t>in a defined population during a specified </a:t>
            </a:r>
            <a:r>
              <a:rPr lang="en-US" sz="2400" dirty="0" smtClean="0">
                <a:latin typeface="Times New Roman" panose="02020603050405020304" pitchFamily="18" charset="0"/>
                <a:cs typeface="Times New Roman" panose="02020603050405020304" pitchFamily="18" charset="0"/>
              </a:rPr>
              <a:t>period </a:t>
            </a:r>
            <a:r>
              <a:rPr lang="en-IN" sz="2400" dirty="0" smtClean="0">
                <a:latin typeface="Times New Roman" panose="02020603050405020304" pitchFamily="18" charset="0"/>
                <a:cs typeface="Times New Roman" panose="02020603050405020304" pitchFamily="18" charset="0"/>
              </a:rPr>
              <a:t>of </a:t>
            </a:r>
            <a:r>
              <a:rPr lang="en-IN" sz="2400" dirty="0">
                <a:latin typeface="Times New Roman" panose="02020603050405020304" pitchFamily="18" charset="0"/>
                <a:cs typeface="Times New Roman" panose="02020603050405020304" pitchFamily="18" charset="0"/>
              </a:rPr>
              <a:t>time</a:t>
            </a:r>
            <a:r>
              <a:rPr lang="en-IN" sz="2400" dirty="0" smtClean="0">
                <a:latin typeface="Times New Roman" panose="02020603050405020304" pitchFamily="18" charset="0"/>
                <a:cs typeface="Times New Roman" panose="02020603050405020304" pitchFamily="18" charset="0"/>
              </a:rPr>
              <a:t>".</a:t>
            </a:r>
          </a:p>
          <a:p>
            <a:pPr marL="0" indent="0">
              <a:buNone/>
            </a:pPr>
            <a:r>
              <a:rPr lang="en-US" sz="2400" u="sng" dirty="0">
                <a:latin typeface="Times New Roman" panose="02020603050405020304" pitchFamily="18" charset="0"/>
                <a:cs typeface="Times New Roman" panose="02020603050405020304" pitchFamily="18" charset="0"/>
              </a:rPr>
              <a:t>Number of new </a:t>
            </a:r>
            <a:r>
              <a:rPr lang="en-US" sz="2400" u="sng" dirty="0" smtClean="0">
                <a:latin typeface="Times New Roman" panose="02020603050405020304" pitchFamily="18" charset="0"/>
                <a:cs typeface="Times New Roman" panose="02020603050405020304" pitchFamily="18" charset="0"/>
              </a:rPr>
              <a:t>cases </a:t>
            </a:r>
            <a:r>
              <a:rPr lang="en-US" sz="2400" u="sng" dirty="0">
                <a:latin typeface="Times New Roman" panose="02020603050405020304" pitchFamily="18" charset="0"/>
                <a:cs typeface="Times New Roman" panose="02020603050405020304" pitchFamily="18" charset="0"/>
              </a:rPr>
              <a:t>of </a:t>
            </a:r>
            <a:r>
              <a:rPr lang="en-US" sz="2400" u="sng" dirty="0" smtClean="0">
                <a:latin typeface="Times New Roman" panose="02020603050405020304" pitchFamily="18" charset="0"/>
                <a:cs typeface="Times New Roman" panose="02020603050405020304" pitchFamily="18" charset="0"/>
              </a:rPr>
              <a:t>specific disease </a:t>
            </a:r>
            <a:r>
              <a:rPr lang="en-US" sz="2400" u="sng" dirty="0">
                <a:latin typeface="Times New Roman" panose="02020603050405020304" pitchFamily="18" charset="0"/>
                <a:cs typeface="Times New Roman" panose="02020603050405020304" pitchFamily="18" charset="0"/>
              </a:rPr>
              <a:t>during a given time </a:t>
            </a:r>
            <a:r>
              <a:rPr lang="en-US" sz="2400" u="sng" dirty="0" smtClean="0">
                <a:latin typeface="Times New Roman" panose="02020603050405020304" pitchFamily="18" charset="0"/>
                <a:cs typeface="Times New Roman" panose="02020603050405020304" pitchFamily="18" charset="0"/>
              </a:rPr>
              <a:t>period x 1000</a:t>
            </a:r>
          </a:p>
          <a:p>
            <a:pPr marL="0" indent="0">
              <a:buNone/>
            </a:pPr>
            <a:r>
              <a:rPr lang="en-US" sz="2400" dirty="0" smtClean="0">
                <a:latin typeface="Times New Roman" panose="02020603050405020304" pitchFamily="18" charset="0"/>
                <a:cs typeface="Times New Roman" panose="02020603050405020304" pitchFamily="18" charset="0"/>
              </a:rPr>
              <a:t>                    Population </a:t>
            </a:r>
            <a:r>
              <a:rPr lang="en-US" sz="2400" dirty="0">
                <a:latin typeface="Times New Roman" panose="02020603050405020304" pitchFamily="18" charset="0"/>
                <a:cs typeface="Times New Roman" panose="02020603050405020304" pitchFamily="18" charset="0"/>
              </a:rPr>
              <a:t>at-risk during that </a:t>
            </a:r>
            <a:r>
              <a:rPr lang="en-US" sz="2400" dirty="0" smtClean="0">
                <a:latin typeface="Times New Roman" panose="02020603050405020304" pitchFamily="18" charset="0"/>
                <a:cs typeface="Times New Roman" panose="02020603050405020304" pitchFamily="18" charset="0"/>
              </a:rPr>
              <a:t>period</a:t>
            </a:r>
          </a:p>
          <a:p>
            <a:r>
              <a:rPr lang="en-IN" sz="2400" dirty="0">
                <a:latin typeface="Times New Roman" panose="02020603050405020304" pitchFamily="18" charset="0"/>
                <a:cs typeface="Times New Roman" panose="02020603050405020304" pitchFamily="18" charset="0"/>
              </a:rPr>
              <a:t>Special incidence </a:t>
            </a:r>
            <a:r>
              <a:rPr lang="en-IN" sz="2400" dirty="0" smtClean="0">
                <a:latin typeface="Times New Roman" panose="02020603050405020304" pitchFamily="18" charset="0"/>
                <a:cs typeface="Times New Roman" panose="02020603050405020304" pitchFamily="18" charset="0"/>
              </a:rPr>
              <a:t>rates are ,</a:t>
            </a:r>
            <a:r>
              <a:rPr lang="en-US" sz="2400" dirty="0">
                <a:latin typeface="Times New Roman" panose="02020603050405020304" pitchFamily="18" charset="0"/>
                <a:cs typeface="Times New Roman" panose="02020603050405020304" pitchFamily="18" charset="0"/>
              </a:rPr>
              <a:t> Attack rate (case rate), </a:t>
            </a:r>
            <a:r>
              <a:rPr lang="en-US" sz="2400" dirty="0" smtClean="0">
                <a:latin typeface="Times New Roman" panose="02020603050405020304" pitchFamily="18" charset="0"/>
                <a:cs typeface="Times New Roman" panose="02020603050405020304" pitchFamily="18" charset="0"/>
              </a:rPr>
              <a:t>Secondary attack </a:t>
            </a:r>
            <a:r>
              <a:rPr lang="en-US" sz="2400" dirty="0">
                <a:latin typeface="Times New Roman" panose="02020603050405020304" pitchFamily="18" charset="0"/>
                <a:cs typeface="Times New Roman" panose="02020603050405020304" pitchFamily="18" charset="0"/>
              </a:rPr>
              <a:t>rate, Hospital admission rate, etc</a:t>
            </a:r>
            <a:r>
              <a:rPr lang="en-US" sz="2400" dirty="0" smtClean="0">
                <a:latin typeface="Times New Roman" panose="02020603050405020304" pitchFamily="18" charset="0"/>
                <a:cs typeface="Times New Roman" panose="02020603050405020304" pitchFamily="18" charset="0"/>
              </a:rPr>
              <a:t>.</a:t>
            </a:r>
          </a:p>
          <a:p>
            <a:r>
              <a:rPr lang="en-IN" sz="2400" b="1" dirty="0" smtClean="0">
                <a:latin typeface="Times New Roman" panose="02020603050405020304" pitchFamily="18" charset="0"/>
                <a:cs typeface="Times New Roman" panose="02020603050405020304" pitchFamily="18" charset="0"/>
              </a:rPr>
              <a:t>PREVALENCE :</a:t>
            </a:r>
            <a:r>
              <a:rPr lang="en-US" sz="2400" dirty="0">
                <a:latin typeface="Times New Roman" panose="02020603050405020304" pitchFamily="18" charset="0"/>
                <a:cs typeface="Times New Roman" panose="02020603050405020304" pitchFamily="18" charset="0"/>
              </a:rPr>
              <a:t> "the total number of </a:t>
            </a:r>
            <a:r>
              <a:rPr lang="en-US" sz="2400" dirty="0" smtClean="0">
                <a:latin typeface="Times New Roman" panose="02020603050405020304" pitchFamily="18" charset="0"/>
                <a:cs typeface="Times New Roman" panose="02020603050405020304" pitchFamily="18" charset="0"/>
              </a:rPr>
              <a:t>all individuals </a:t>
            </a:r>
            <a:r>
              <a:rPr lang="en-US" sz="2400" dirty="0">
                <a:latin typeface="Times New Roman" panose="02020603050405020304" pitchFamily="18" charset="0"/>
                <a:cs typeface="Times New Roman" panose="02020603050405020304" pitchFamily="18" charset="0"/>
              </a:rPr>
              <a:t>who have an attribute or disease at a </a:t>
            </a:r>
            <a:r>
              <a:rPr lang="en-US" sz="2400" dirty="0" smtClean="0">
                <a:latin typeface="Times New Roman" panose="02020603050405020304" pitchFamily="18" charset="0"/>
                <a:cs typeface="Times New Roman" panose="02020603050405020304" pitchFamily="18" charset="0"/>
              </a:rPr>
              <a:t>particular time </a:t>
            </a:r>
            <a:r>
              <a:rPr lang="en-US" sz="2400" dirty="0">
                <a:latin typeface="Times New Roman" panose="02020603050405020304" pitchFamily="18" charset="0"/>
                <a:cs typeface="Times New Roman" panose="02020603050405020304" pitchFamily="18" charset="0"/>
              </a:rPr>
              <a:t>(or during a particular period) divided by </a:t>
            </a:r>
            <a:r>
              <a:rPr lang="en-US" sz="2400" dirty="0" smtClean="0">
                <a:latin typeface="Times New Roman" panose="02020603050405020304" pitchFamily="18" charset="0"/>
                <a:cs typeface="Times New Roman" panose="02020603050405020304" pitchFamily="18" charset="0"/>
              </a:rPr>
              <a:t>the population </a:t>
            </a:r>
            <a:r>
              <a:rPr lang="en-US" sz="2400" dirty="0">
                <a:latin typeface="Times New Roman" panose="02020603050405020304" pitchFamily="18" charset="0"/>
                <a:cs typeface="Times New Roman" panose="02020603050405020304" pitchFamily="18" charset="0"/>
              </a:rPr>
              <a:t>at risk of having </a:t>
            </a: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attribute or </a:t>
            </a:r>
            <a:r>
              <a:rPr lang="en-US" sz="2400" dirty="0" smtClean="0">
                <a:latin typeface="Times New Roman" panose="02020603050405020304" pitchFamily="18" charset="0"/>
                <a:cs typeface="Times New Roman" panose="02020603050405020304" pitchFamily="18" charset="0"/>
              </a:rPr>
              <a:t>disease </a:t>
            </a:r>
            <a:r>
              <a:rPr lang="en-US" sz="2400" dirty="0">
                <a:latin typeface="Times New Roman" panose="02020603050405020304" pitchFamily="18" charset="0"/>
                <a:cs typeface="Times New Roman" panose="02020603050405020304" pitchFamily="18" charset="0"/>
              </a:rPr>
              <a:t>at </a:t>
            </a:r>
            <a:r>
              <a:rPr lang="en-US" sz="2400" dirty="0" smtClean="0">
                <a:latin typeface="Times New Roman" panose="02020603050405020304" pitchFamily="18" charset="0"/>
                <a:cs typeface="Times New Roman" panose="02020603050405020304" pitchFamily="18" charset="0"/>
              </a:rPr>
              <a:t>this point </a:t>
            </a:r>
            <a:r>
              <a:rPr lang="en-US" sz="2400" dirty="0">
                <a:latin typeface="Times New Roman" panose="02020603050405020304" pitchFamily="18" charset="0"/>
                <a:cs typeface="Times New Roman" panose="02020603050405020304" pitchFamily="18" charset="0"/>
              </a:rPr>
              <a:t>in time or midway through the period </a:t>
            </a:r>
            <a:r>
              <a:rPr lang="en-US" sz="2400" i="1" dirty="0" smtClean="0">
                <a:latin typeface="Times New Roman" panose="02020603050405020304" pitchFamily="18" charset="0"/>
                <a:cs typeface="Times New Roman" panose="02020603050405020304" pitchFamily="18" charset="0"/>
              </a:rPr>
              <a:t>“</a:t>
            </a:r>
          </a:p>
          <a:p>
            <a:r>
              <a:rPr lang="en-IN" sz="2400" dirty="0" smtClean="0">
                <a:latin typeface="Times New Roman" panose="02020603050405020304" pitchFamily="18" charset="0"/>
                <a:cs typeface="Times New Roman" panose="02020603050405020304" pitchFamily="18" charset="0"/>
              </a:rPr>
              <a:t>All </a:t>
            </a:r>
            <a:r>
              <a:rPr lang="en-US" sz="2400" dirty="0" smtClean="0">
                <a:latin typeface="Times New Roman" panose="02020603050405020304" pitchFamily="18" charset="0"/>
                <a:cs typeface="Times New Roman" panose="02020603050405020304" pitchFamily="18" charset="0"/>
              </a:rPr>
              <a:t>current </a:t>
            </a:r>
            <a:r>
              <a:rPr lang="en-US" sz="2400" dirty="0">
                <a:latin typeface="Times New Roman" panose="02020603050405020304" pitchFamily="18" charset="0"/>
                <a:cs typeface="Times New Roman" panose="02020603050405020304" pitchFamily="18" charset="0"/>
              </a:rPr>
              <a:t>cases (old and new) existing at a given point in </a:t>
            </a:r>
            <a:r>
              <a:rPr lang="en-US" sz="2400" dirty="0" smtClean="0">
                <a:latin typeface="Times New Roman" panose="02020603050405020304" pitchFamily="18" charset="0"/>
                <a:cs typeface="Times New Roman" panose="02020603050405020304" pitchFamily="18" charset="0"/>
              </a:rPr>
              <a:t>time, or </a:t>
            </a:r>
            <a:r>
              <a:rPr lang="en-US" sz="2400" dirty="0">
                <a:latin typeface="Times New Roman" panose="02020603050405020304" pitchFamily="18" charset="0"/>
                <a:cs typeface="Times New Roman" panose="02020603050405020304" pitchFamily="18" charset="0"/>
              </a:rPr>
              <a:t>over a period of time in a given </a:t>
            </a:r>
            <a:r>
              <a:rPr lang="en-US" sz="2400" dirty="0" smtClean="0">
                <a:latin typeface="Times New Roman" panose="02020603050405020304" pitchFamily="18" charset="0"/>
                <a:cs typeface="Times New Roman" panose="02020603050405020304" pitchFamily="18" charset="0"/>
              </a:rPr>
              <a:t>population.</a:t>
            </a:r>
          </a:p>
          <a:p>
            <a:r>
              <a:rPr lang="en-US" sz="2400" dirty="0">
                <a:latin typeface="Times New Roman" panose="02020603050405020304" pitchFamily="18" charset="0"/>
                <a:cs typeface="Times New Roman" panose="02020603050405020304" pitchFamily="18" charset="0"/>
              </a:rPr>
              <a:t>Prevalence is of two types :</a:t>
            </a:r>
          </a:p>
          <a:p>
            <a:pPr marL="0" indent="0">
              <a:buNone/>
            </a:pPr>
            <a:r>
              <a:rPr lang="en-IN" sz="2400" dirty="0">
                <a:latin typeface="Times New Roman" panose="02020603050405020304" pitchFamily="18" charset="0"/>
                <a:cs typeface="Times New Roman" panose="02020603050405020304" pitchFamily="18" charset="0"/>
              </a:rPr>
              <a:t>(a) Point prevalence</a:t>
            </a:r>
          </a:p>
          <a:p>
            <a:pPr marL="0" indent="0">
              <a:buNone/>
            </a:pPr>
            <a:r>
              <a:rPr lang="en-IN" sz="2400" dirty="0">
                <a:latin typeface="Times New Roman" panose="02020603050405020304" pitchFamily="18" charset="0"/>
                <a:cs typeface="Times New Roman" panose="02020603050405020304" pitchFamily="18" charset="0"/>
              </a:rPr>
              <a:t>(b) Period </a:t>
            </a:r>
            <a:r>
              <a:rPr lang="en-IN" sz="2400" dirty="0" smtClean="0">
                <a:latin typeface="Times New Roman" panose="02020603050405020304" pitchFamily="18" charset="0"/>
                <a:cs typeface="Times New Roman" panose="02020603050405020304" pitchFamily="18" charset="0"/>
              </a:rPr>
              <a:t>prevalence</a:t>
            </a:r>
          </a:p>
          <a:p>
            <a:r>
              <a:rPr lang="en-US" sz="2400" b="1" dirty="0">
                <a:latin typeface="Times New Roman" panose="02020603050405020304" pitchFamily="18" charset="0"/>
                <a:cs typeface="Times New Roman" panose="02020603050405020304" pitchFamily="18" charset="0"/>
              </a:rPr>
              <a:t>Relationship </a:t>
            </a:r>
            <a:r>
              <a:rPr lang="en-US" sz="2400" dirty="0">
                <a:latin typeface="Times New Roman" panose="02020603050405020304" pitchFamily="18" charset="0"/>
                <a:cs typeface="Times New Roman" panose="02020603050405020304" pitchFamily="18" charset="0"/>
              </a:rPr>
              <a:t>between prevalence and </a:t>
            </a:r>
            <a:r>
              <a:rPr lang="en-US" sz="2400" dirty="0" smtClean="0">
                <a:latin typeface="Times New Roman" panose="02020603050405020304" pitchFamily="18" charset="0"/>
                <a:cs typeface="Times New Roman" panose="02020603050405020304" pitchFamily="18" charset="0"/>
              </a:rPr>
              <a:t>incidence </a:t>
            </a:r>
            <a:r>
              <a:rPr lang="en-US" sz="2400" b="1" dirty="0" smtClean="0">
                <a:latin typeface="Times New Roman" panose="02020603050405020304" pitchFamily="18" charset="0"/>
                <a:cs typeface="Times New Roman" panose="02020603050405020304" pitchFamily="18" charset="0"/>
              </a:rPr>
              <a:t>: </a:t>
            </a:r>
            <a:r>
              <a:rPr lang="en-IN" sz="2400" dirty="0">
                <a:latin typeface="Times New Roman" panose="02020603050405020304" pitchFamily="18" charset="0"/>
                <a:cs typeface="Times New Roman" panose="02020603050405020304" pitchFamily="18" charset="0"/>
              </a:rPr>
              <a:t>P= </a:t>
            </a:r>
            <a:r>
              <a:rPr lang="en-IN" sz="2400" dirty="0" err="1" smtClean="0">
                <a:latin typeface="Times New Roman" panose="02020603050405020304" pitchFamily="18" charset="0"/>
                <a:cs typeface="Times New Roman" panose="02020603050405020304" pitchFamily="18" charset="0"/>
              </a:rPr>
              <a:t>IxD</a:t>
            </a:r>
            <a:r>
              <a:rPr lang="en-IN" sz="2400" dirty="0" smtClean="0">
                <a:latin typeface="Times New Roman" panose="02020603050405020304" pitchFamily="18" charset="0"/>
                <a:cs typeface="Times New Roman" panose="02020603050405020304" pitchFamily="18" charset="0"/>
              </a:rPr>
              <a:t> =incidence </a:t>
            </a:r>
            <a:r>
              <a:rPr lang="en-IN" sz="2400" dirty="0">
                <a:latin typeface="Times New Roman" panose="02020603050405020304" pitchFamily="18" charset="0"/>
                <a:cs typeface="Times New Roman" panose="02020603050405020304" pitchFamily="18" charset="0"/>
              </a:rPr>
              <a:t>x mean duration</a:t>
            </a: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425324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curtains"/>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2113" y="58278"/>
            <a:ext cx="8911687" cy="1280890"/>
          </a:xfrm>
        </p:spPr>
        <p:txBody>
          <a:bodyPr/>
          <a:lstStyle/>
          <a:p>
            <a:pPr algn="ctr"/>
            <a:r>
              <a:rPr lang="en-IN" b="1" u="sng" dirty="0">
                <a:latin typeface="Times New Roman" panose="02020603050405020304" pitchFamily="18" charset="0"/>
                <a:cs typeface="Times New Roman" panose="02020603050405020304" pitchFamily="18" charset="0"/>
              </a:rPr>
              <a:t>EPIDEMIOLOGIC METHODS</a:t>
            </a:r>
            <a:endParaRPr lang="en-IN"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half" idx="1"/>
          </p:nvPr>
        </p:nvSpPr>
        <p:spPr>
          <a:xfrm>
            <a:off x="1366092" y="1825625"/>
            <a:ext cx="4765803" cy="4663310"/>
          </a:xfrm>
        </p:spPr>
        <p:txBody>
          <a:bodyPr>
            <a:normAutofit/>
          </a:bodyPr>
          <a:lstStyle/>
          <a:p>
            <a:r>
              <a:rPr lang="en-IN" sz="2400" b="1" i="1" dirty="0">
                <a:latin typeface="Times New Roman" panose="02020603050405020304" pitchFamily="18" charset="0"/>
                <a:cs typeface="Times New Roman" panose="02020603050405020304" pitchFamily="18" charset="0"/>
              </a:rPr>
              <a:t>Observational </a:t>
            </a:r>
            <a:r>
              <a:rPr lang="en-IN" sz="2400" b="1" i="1" dirty="0" smtClean="0">
                <a:latin typeface="Times New Roman" panose="02020603050405020304" pitchFamily="18" charset="0"/>
                <a:cs typeface="Times New Roman" panose="02020603050405020304" pitchFamily="18" charset="0"/>
              </a:rPr>
              <a:t>studies:</a:t>
            </a:r>
          </a:p>
          <a:p>
            <a:pPr>
              <a:buFont typeface="Wingdings" panose="05000000000000000000" pitchFamily="2" charset="2"/>
              <a:buChar char="Ø"/>
            </a:pPr>
            <a:r>
              <a:rPr lang="en-IN" sz="2400" dirty="0">
                <a:latin typeface="Times New Roman" panose="02020603050405020304" pitchFamily="18" charset="0"/>
                <a:cs typeface="Times New Roman" panose="02020603050405020304" pitchFamily="18" charset="0"/>
              </a:rPr>
              <a:t>Descriptive </a:t>
            </a:r>
            <a:r>
              <a:rPr lang="en-IN" sz="2400" dirty="0" smtClean="0">
                <a:latin typeface="Times New Roman" panose="02020603050405020304" pitchFamily="18" charset="0"/>
                <a:cs typeface="Times New Roman" panose="02020603050405020304" pitchFamily="18" charset="0"/>
              </a:rPr>
              <a:t>studies</a:t>
            </a:r>
          </a:p>
          <a:p>
            <a:pPr>
              <a:buFont typeface="Wingdings" panose="05000000000000000000" pitchFamily="2" charset="2"/>
              <a:buChar char="Ø"/>
            </a:pPr>
            <a:r>
              <a:rPr lang="en-IN" sz="2400" dirty="0">
                <a:latin typeface="Times New Roman" panose="02020603050405020304" pitchFamily="18" charset="0"/>
                <a:cs typeface="Times New Roman" panose="02020603050405020304" pitchFamily="18" charset="0"/>
              </a:rPr>
              <a:t>Analytical </a:t>
            </a:r>
            <a:r>
              <a:rPr lang="en-IN" sz="2400" dirty="0" smtClean="0">
                <a:latin typeface="Times New Roman" panose="02020603050405020304" pitchFamily="18" charset="0"/>
                <a:cs typeface="Times New Roman" panose="02020603050405020304" pitchFamily="18" charset="0"/>
              </a:rPr>
              <a:t>studies</a:t>
            </a:r>
          </a:p>
          <a:p>
            <a:pPr>
              <a:buSzPct val="95000"/>
              <a:buFont typeface="Wingdings" panose="05000000000000000000" pitchFamily="2" charset="2"/>
              <a:buChar char="v"/>
            </a:pPr>
            <a:r>
              <a:rPr lang="en-IN" sz="2400" dirty="0" smtClean="0">
                <a:latin typeface="Times New Roman" panose="02020603050405020304" pitchFamily="18" charset="0"/>
                <a:cs typeface="Times New Roman" panose="02020603050405020304" pitchFamily="18" charset="0"/>
              </a:rPr>
              <a:t>Ecological</a:t>
            </a:r>
          </a:p>
          <a:p>
            <a:pPr>
              <a:buSzPct val="95000"/>
              <a:buFont typeface="Wingdings" panose="05000000000000000000" pitchFamily="2" charset="2"/>
              <a:buChar char="v"/>
            </a:pPr>
            <a:r>
              <a:rPr lang="en-IN" sz="2400" dirty="0" smtClean="0">
                <a:latin typeface="Times New Roman" panose="02020603050405020304" pitchFamily="18" charset="0"/>
                <a:cs typeface="Times New Roman" panose="02020603050405020304" pitchFamily="18" charset="0"/>
              </a:rPr>
              <a:t>Cross-sectional</a:t>
            </a:r>
          </a:p>
          <a:p>
            <a:pPr>
              <a:buSzPct val="95000"/>
              <a:buFont typeface="Wingdings" panose="05000000000000000000" pitchFamily="2" charset="2"/>
              <a:buChar char="v"/>
            </a:pPr>
            <a:r>
              <a:rPr lang="en-IN" sz="2400" dirty="0" smtClean="0">
                <a:latin typeface="Times New Roman" panose="02020603050405020304" pitchFamily="18" charset="0"/>
                <a:cs typeface="Times New Roman" panose="02020603050405020304" pitchFamily="18" charset="0"/>
              </a:rPr>
              <a:t>Case-control</a:t>
            </a:r>
            <a:endParaRPr lang="en-IN" sz="2400" dirty="0">
              <a:latin typeface="Times New Roman" panose="02020603050405020304" pitchFamily="18" charset="0"/>
              <a:cs typeface="Times New Roman" panose="02020603050405020304" pitchFamily="18" charset="0"/>
            </a:endParaRPr>
          </a:p>
          <a:p>
            <a:pPr>
              <a:buSzPct val="95000"/>
              <a:buFont typeface="Wingdings" panose="05000000000000000000" pitchFamily="2" charset="2"/>
              <a:buChar char="v"/>
            </a:pPr>
            <a:r>
              <a:rPr lang="en-IN" sz="2400" dirty="0">
                <a:latin typeface="Times New Roman" panose="02020603050405020304" pitchFamily="18" charset="0"/>
                <a:cs typeface="Times New Roman" panose="02020603050405020304" pitchFamily="18" charset="0"/>
              </a:rPr>
              <a:t>Cohort</a:t>
            </a:r>
            <a:endParaRPr lang="en-IN" sz="2400" dirty="0" smtClean="0">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sz="half" idx="2"/>
          </p:nvPr>
        </p:nvSpPr>
        <p:spPr>
          <a:xfrm>
            <a:off x="5772839" y="1825625"/>
            <a:ext cx="5580961" cy="4351338"/>
          </a:xfrm>
        </p:spPr>
        <p:txBody>
          <a:bodyPr>
            <a:normAutofit/>
          </a:bodyPr>
          <a:lstStyle/>
          <a:p>
            <a:r>
              <a:rPr lang="en-IN" sz="2400" b="1" i="1" dirty="0">
                <a:latin typeface="Times New Roman" panose="02020603050405020304" pitchFamily="18" charset="0"/>
                <a:cs typeface="Times New Roman" panose="02020603050405020304" pitchFamily="18" charset="0"/>
              </a:rPr>
              <a:t>Experimental </a:t>
            </a:r>
            <a:r>
              <a:rPr lang="en-IN" sz="2400" b="1" i="1" dirty="0" smtClean="0">
                <a:latin typeface="Times New Roman" panose="02020603050405020304" pitchFamily="18" charset="0"/>
                <a:cs typeface="Times New Roman" panose="02020603050405020304" pitchFamily="18" charset="0"/>
              </a:rPr>
              <a:t>studies Intervention studies</a:t>
            </a:r>
          </a:p>
          <a:p>
            <a:pPr>
              <a:buFont typeface="Wingdings" panose="05000000000000000000" pitchFamily="2" charset="2"/>
              <a:buChar char="Ø"/>
            </a:pPr>
            <a:r>
              <a:rPr lang="en-US" sz="2400" dirty="0" smtClean="0">
                <a:latin typeface="Times New Roman" panose="02020603050405020304" pitchFamily="18" charset="0"/>
                <a:cs typeface="Times New Roman" panose="02020603050405020304" pitchFamily="18" charset="0"/>
              </a:rPr>
              <a:t>Randomized </a:t>
            </a:r>
            <a:r>
              <a:rPr lang="en-IN" sz="2400" dirty="0" smtClean="0">
                <a:latin typeface="Times New Roman" panose="02020603050405020304" pitchFamily="18" charset="0"/>
                <a:cs typeface="Times New Roman" panose="02020603050405020304" pitchFamily="18" charset="0"/>
              </a:rPr>
              <a:t>controlled trials.</a:t>
            </a:r>
          </a:p>
          <a:p>
            <a:pPr>
              <a:buFont typeface="Wingdings" panose="05000000000000000000" pitchFamily="2" charset="2"/>
              <a:buChar char="Ø"/>
            </a:pPr>
            <a:r>
              <a:rPr lang="en-IN" sz="2400" dirty="0">
                <a:latin typeface="Times New Roman" panose="02020603050405020304" pitchFamily="18" charset="0"/>
                <a:cs typeface="Times New Roman" panose="02020603050405020304" pitchFamily="18" charset="0"/>
              </a:rPr>
              <a:t>Field </a:t>
            </a:r>
            <a:r>
              <a:rPr lang="en-IN" sz="2400" dirty="0" smtClean="0">
                <a:latin typeface="Times New Roman" panose="02020603050405020304" pitchFamily="18" charset="0"/>
                <a:cs typeface="Times New Roman" panose="02020603050405020304" pitchFamily="18" charset="0"/>
              </a:rPr>
              <a:t>trials.</a:t>
            </a:r>
          </a:p>
          <a:p>
            <a:pPr>
              <a:buFont typeface="Wingdings" panose="05000000000000000000" pitchFamily="2" charset="2"/>
              <a:buChar char="Ø"/>
            </a:pPr>
            <a:r>
              <a:rPr lang="en-IN" sz="2400" dirty="0">
                <a:latin typeface="Times New Roman" panose="02020603050405020304" pitchFamily="18" charset="0"/>
                <a:cs typeface="Times New Roman" panose="02020603050405020304" pitchFamily="18" charset="0"/>
              </a:rPr>
              <a:t>Community </a:t>
            </a:r>
            <a:r>
              <a:rPr lang="en-IN" sz="2400" dirty="0" smtClean="0">
                <a:latin typeface="Times New Roman" panose="02020603050405020304" pitchFamily="18" charset="0"/>
                <a:cs typeface="Times New Roman" panose="02020603050405020304" pitchFamily="18" charset="0"/>
              </a:rPr>
              <a:t>trials.</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851090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curtains"/>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449</TotalTime>
  <Words>4228</Words>
  <Application>Microsoft Office PowerPoint</Application>
  <PresentationFormat>Widescreen</PresentationFormat>
  <Paragraphs>514</Paragraphs>
  <Slides>50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50</vt:i4>
      </vt:variant>
    </vt:vector>
  </HeadingPairs>
  <TitlesOfParts>
    <vt:vector size="56" baseType="lpstr">
      <vt:lpstr>Arial</vt:lpstr>
      <vt:lpstr>Century Gothic</vt:lpstr>
      <vt:lpstr>Times New Roman</vt:lpstr>
      <vt:lpstr>Wingdings</vt:lpstr>
      <vt:lpstr>Wingdings 3</vt:lpstr>
      <vt:lpstr>Wisp</vt:lpstr>
      <vt:lpstr>PRINCIPLES OF EPIDEMIOLOGY AND EPIDEMIOLOGIC METHODS</vt:lpstr>
      <vt:lpstr>DEFINITION</vt:lpstr>
      <vt:lpstr>BASIC MEASUREMENTS IN EPIDEMIOLOGY</vt:lpstr>
      <vt:lpstr>TOOLS OF MEASUREMENT </vt:lpstr>
      <vt:lpstr>PowerPoint Presentation</vt:lpstr>
      <vt:lpstr>MEASUREMENT OF MORTALITY</vt:lpstr>
      <vt:lpstr>PROPORTIONAL MORTALITY RATE (RATIO)</vt:lpstr>
      <vt:lpstr>PowerPoint Presentation</vt:lpstr>
      <vt:lpstr>EPIDEMIOLOGIC METHODS</vt:lpstr>
      <vt:lpstr>DESCRIPTIVE EPIDEMIOLOGY</vt:lpstr>
      <vt:lpstr>MEASUREMENT OF DISEASE</vt:lpstr>
      <vt:lpstr>ANALYTICAL EPIDEMIOLOGY</vt:lpstr>
      <vt:lpstr>CASE CONTROL STUDY</vt:lpstr>
      <vt:lpstr>PowerPoint Presentation</vt:lpstr>
      <vt:lpstr>COHORT STUDY</vt:lpstr>
      <vt:lpstr>PowerPoint Presentation</vt:lpstr>
      <vt:lpstr>TYPES OF COHORT STUDIES</vt:lpstr>
      <vt:lpstr>PowerPoint Presentation</vt:lpstr>
      <vt:lpstr>ELEMENTS OF A COHORT STUDY</vt:lpstr>
      <vt:lpstr>PowerPoint Presentation</vt:lpstr>
      <vt:lpstr>EXPERIMENTAL EPIDEMIOLOGY</vt:lpstr>
      <vt:lpstr>RANDOMIZED CONTROLLED TRIALS</vt:lpstr>
      <vt:lpstr>PowerPoint Presentation</vt:lpstr>
      <vt:lpstr>BLINDING</vt:lpstr>
      <vt:lpstr>TYPES OF RANDOMIZED CONTROLLED TRIALS</vt:lpstr>
      <vt:lpstr>ASSOCIATION AND CAUSATION</vt:lpstr>
      <vt:lpstr>USES OF EPIDEMIOLOGY</vt:lpstr>
      <vt:lpstr>INFECTIOUS DISEASE EPIDEMIOLOGY</vt:lpstr>
      <vt:lpstr>PowerPoint Presentation</vt:lpstr>
      <vt:lpstr>PowerPoint Presentation</vt:lpstr>
      <vt:lpstr>PowerPoint Presentation</vt:lpstr>
      <vt:lpstr>DYNAMICS OF DISEASE TRANSMISSION</vt:lpstr>
      <vt:lpstr>HUMAN RESERVOIR </vt:lpstr>
      <vt:lpstr>MODES OF TRANSMISSION</vt:lpstr>
      <vt:lpstr>Successful parasitism</vt:lpstr>
      <vt:lpstr>INCUBATION PERIOD</vt:lpstr>
      <vt:lpstr>PowerPoint Presentation</vt:lpstr>
      <vt:lpstr>HOST DEFENCES</vt:lpstr>
      <vt:lpstr>IMMUNIZING AGENTS</vt:lpstr>
      <vt:lpstr>PowerPoint Presentation</vt:lpstr>
      <vt:lpstr>Immunoglobulins</vt:lpstr>
      <vt:lpstr>COLD CHAIN</vt:lpstr>
      <vt:lpstr>THE COLD CHAIN EQUIPMENT</vt:lpstr>
      <vt:lpstr>PowerPoint Presentation</vt:lpstr>
      <vt:lpstr>The Vaccine Vial Monitor</vt:lpstr>
      <vt:lpstr>ADVERSE EVENTS FOLLOWING IMMUNIZATION</vt:lpstr>
      <vt:lpstr>DISEASE PREVENTION AND CONTROL</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EPIDEMIOLOGY AND EPIDEMIOLOGIC METHODS</dc:title>
  <dc:creator>User</dc:creator>
  <cp:lastModifiedBy>Lib Lab One</cp:lastModifiedBy>
  <cp:revision>54</cp:revision>
  <dcterms:created xsi:type="dcterms:W3CDTF">2019-08-12T15:53:10Z</dcterms:created>
  <dcterms:modified xsi:type="dcterms:W3CDTF">2020-12-02T06:26:15Z</dcterms:modified>
</cp:coreProperties>
</file>